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7" r:id="rId1"/>
  </p:sldMasterIdLst>
  <p:notesMasterIdLst>
    <p:notesMasterId r:id="rId59"/>
  </p:notesMasterIdLst>
  <p:sldIdLst>
    <p:sldId id="278" r:id="rId2"/>
    <p:sldId id="304" r:id="rId3"/>
    <p:sldId id="309" r:id="rId4"/>
    <p:sldId id="314" r:id="rId5"/>
    <p:sldId id="294" r:id="rId6"/>
    <p:sldId id="295" r:id="rId7"/>
    <p:sldId id="296" r:id="rId8"/>
    <p:sldId id="303" r:id="rId9"/>
    <p:sldId id="318" r:id="rId10"/>
    <p:sldId id="319" r:id="rId11"/>
    <p:sldId id="299" r:id="rId12"/>
    <p:sldId id="298" r:id="rId13"/>
    <p:sldId id="297" r:id="rId14"/>
    <p:sldId id="302" r:id="rId15"/>
    <p:sldId id="301" r:id="rId16"/>
    <p:sldId id="300" r:id="rId17"/>
    <p:sldId id="313" r:id="rId18"/>
    <p:sldId id="307" r:id="rId19"/>
    <p:sldId id="308" r:id="rId20"/>
    <p:sldId id="312" r:id="rId21"/>
    <p:sldId id="317" r:id="rId22"/>
    <p:sldId id="316" r:id="rId23"/>
    <p:sldId id="315" r:id="rId24"/>
    <p:sldId id="306" r:id="rId25"/>
    <p:sldId id="311" r:id="rId26"/>
    <p:sldId id="310" r:id="rId27"/>
    <p:sldId id="321" r:id="rId28"/>
    <p:sldId id="320" r:id="rId29"/>
    <p:sldId id="322" r:id="rId30"/>
    <p:sldId id="305" r:id="rId31"/>
    <p:sldId id="328" r:id="rId32"/>
    <p:sldId id="327" r:id="rId33"/>
    <p:sldId id="326" r:id="rId34"/>
    <p:sldId id="325" r:id="rId35"/>
    <p:sldId id="324" r:id="rId36"/>
    <p:sldId id="332" r:id="rId37"/>
    <p:sldId id="333" r:id="rId38"/>
    <p:sldId id="331" r:id="rId39"/>
    <p:sldId id="330" r:id="rId40"/>
    <p:sldId id="329" r:id="rId41"/>
    <p:sldId id="323" r:id="rId42"/>
    <p:sldId id="334" r:id="rId43"/>
    <p:sldId id="336" r:id="rId44"/>
    <p:sldId id="335" r:id="rId45"/>
    <p:sldId id="279" r:id="rId46"/>
    <p:sldId id="280" r:id="rId47"/>
    <p:sldId id="281" r:id="rId48"/>
    <p:sldId id="284" r:id="rId49"/>
    <p:sldId id="282" r:id="rId50"/>
    <p:sldId id="285" r:id="rId51"/>
    <p:sldId id="287" r:id="rId52"/>
    <p:sldId id="288" r:id="rId53"/>
    <p:sldId id="289" r:id="rId54"/>
    <p:sldId id="290" r:id="rId55"/>
    <p:sldId id="291" r:id="rId56"/>
    <p:sldId id="292" r:id="rId57"/>
    <p:sldId id="293" r:id="rId58"/>
  </p:sldIdLst>
  <p:sldSz cx="12192000" cy="6858000"/>
  <p:notesSz cx="13716000" cy="2438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userDrawn="1">
          <p15:clr>
            <a:srgbClr val="A4A3A4"/>
          </p15:clr>
        </p15:guide>
        <p15:guide id="2" pos="456" userDrawn="1">
          <p15:clr>
            <a:srgbClr val="A4A3A4"/>
          </p15:clr>
        </p15:guide>
        <p15:guide id="3" orient="horz" pos="2616" userDrawn="1">
          <p15:clr>
            <a:srgbClr val="A4A3A4"/>
          </p15:clr>
        </p15:guide>
        <p15:guide id="4" orient="horz" pos="3264" userDrawn="1">
          <p15:clr>
            <a:srgbClr val="A4A3A4"/>
          </p15:clr>
        </p15:guide>
        <p15:guide id="5" pos="6912" userDrawn="1">
          <p15:clr>
            <a:srgbClr val="A4A3A4"/>
          </p15:clr>
        </p15:guide>
        <p15:guide id="6" orient="horz" pos="2136" userDrawn="1">
          <p15:clr>
            <a:srgbClr val="A4A3A4"/>
          </p15:clr>
        </p15:guide>
        <p15:guide id="7" orient="horz" pos="4008" userDrawn="1">
          <p15:clr>
            <a:srgbClr val="A4A3A4"/>
          </p15:clr>
        </p15:guide>
        <p15:guide id="8" orient="horz" pos="1152" userDrawn="1">
          <p15:clr>
            <a:srgbClr val="A4A3A4"/>
          </p15:clr>
        </p15:guide>
        <p15:guide id="9" orient="horz" pos="2352" userDrawn="1">
          <p15:clr>
            <a:srgbClr val="A4A3A4"/>
          </p15:clr>
        </p15:guide>
        <p15:guide id="10" orient="horz" pos="1512" userDrawn="1">
          <p15:clr>
            <a:srgbClr val="A4A3A4"/>
          </p15:clr>
        </p15:guide>
        <p15:guide id="11" pos="7680" userDrawn="1">
          <p15:clr>
            <a:srgbClr val="A4A3A4"/>
          </p15:clr>
        </p15:guide>
        <p15:guide id="12" pos="6696" userDrawn="1">
          <p15:clr>
            <a:srgbClr val="A4A3A4"/>
          </p15:clr>
        </p15:guide>
        <p15:guide id="13" pos="1008" userDrawn="1">
          <p15:clr>
            <a:srgbClr val="A4A3A4"/>
          </p15:clr>
        </p15:guide>
        <p15:guide id="14" pos="1584" userDrawn="1">
          <p15:clr>
            <a:srgbClr val="A4A3A4"/>
          </p15:clr>
        </p15:guide>
        <p15:guide id="15" pos="2136" userDrawn="1">
          <p15:clr>
            <a:srgbClr val="A4A3A4"/>
          </p15:clr>
        </p15:guide>
        <p15:guide id="16" pos="2760" userDrawn="1">
          <p15:clr>
            <a:srgbClr val="A4A3A4"/>
          </p15:clr>
        </p15:guide>
        <p15:guide id="17" pos="3288" userDrawn="1">
          <p15:clr>
            <a:srgbClr val="A4A3A4"/>
          </p15:clr>
        </p15:guide>
        <p15:guide id="18" pos="4032" userDrawn="1">
          <p15:clr>
            <a:srgbClr val="A4A3A4"/>
          </p15:clr>
        </p15:guide>
        <p15:guide id="19" pos="4392" userDrawn="1">
          <p15:clr>
            <a:srgbClr val="A4A3A4"/>
          </p15:clr>
        </p15:guide>
        <p15:guide id="20" pos="4944" userDrawn="1">
          <p15:clr>
            <a:srgbClr val="A4A3A4"/>
          </p15:clr>
        </p15:guide>
        <p15:guide id="21" pos="5544" userDrawn="1">
          <p15:clr>
            <a:srgbClr val="A4A3A4"/>
          </p15:clr>
        </p15:guide>
        <p15:guide id="22" pos="6072" userDrawn="1">
          <p15:clr>
            <a:srgbClr val="A4A3A4"/>
          </p15:clr>
        </p15:guide>
        <p15:guide id="23" orient="horz" pos="2448" userDrawn="1">
          <p15:clr>
            <a:srgbClr val="A4A3A4"/>
          </p15:clr>
        </p15:guide>
        <p15:guide id="24" orient="horz" pos="960" userDrawn="1">
          <p15:clr>
            <a:srgbClr val="A4A3A4"/>
          </p15:clr>
        </p15:guide>
        <p15:guide id="25" pos="5256" userDrawn="1">
          <p15:clr>
            <a:srgbClr val="A4A3A4"/>
          </p15:clr>
        </p15:guide>
        <p15:guide id="26" pos="7261"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DBE8A"/>
    <a:srgbClr val="202C8F"/>
    <a:srgbClr val="FDFBF6"/>
    <a:srgbClr val="AAC4E9"/>
    <a:srgbClr val="F5CDCE"/>
    <a:srgbClr val="DF8C8C"/>
    <a:srgbClr val="D4D593"/>
    <a:srgbClr val="E6F0FE"/>
    <a:srgbClr val="FFEFEF"/>
    <a:srgbClr val="FCFBF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BAD74E4-319A-452B-B230-A4147695F9B4}" v="1126" dt="2023-03-23T22:20:27.393"/>
    <p1510:client id="{7FA5749D-A1BA-4596-8641-2B560DE13BA3}" v="475" dt="2023-03-18T22:00:28.302"/>
    <p1510:client id="{B4822B80-A455-4D3D-A517-0F76001CC521}" v="243" dt="2023-03-16T01:31:41.491"/>
    <p1510:client id="{CF9D68BD-5464-4203-9324-639FCA6878B7}" v="414" dt="2023-03-15T14:43:02.370"/>
    <p1510:client id="{D0971AF3-7D77-48D8-832C-8FBE35D66346}" v="1099" dt="2023-03-17T23:05:41.575"/>
  </p1510:revLst>
</p1510:revInfo>
</file>

<file path=ppt/tableStyles.xml><?xml version="1.0" encoding="utf-8"?>
<a:tblStyleLst xmlns:a="http://schemas.openxmlformats.org/drawingml/2006/main" def="{5C22544A-7EE6-4342-B048-85BDC9FD1C3A}">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760"/>
    <p:restoredTop sz="94609" autoAdjust="0"/>
  </p:normalViewPr>
  <p:slideViewPr>
    <p:cSldViewPr snapToGrid="0" snapToObjects="1">
      <p:cViewPr>
        <p:scale>
          <a:sx n="100" d="100"/>
          <a:sy n="100" d="100"/>
        </p:scale>
        <p:origin x="948" y="258"/>
      </p:cViewPr>
      <p:guideLst>
        <p:guide/>
        <p:guide pos="456"/>
        <p:guide orient="horz" pos="2616"/>
        <p:guide orient="horz" pos="3264"/>
        <p:guide pos="6912"/>
        <p:guide orient="horz" pos="2136"/>
        <p:guide orient="horz" pos="4008"/>
        <p:guide orient="horz" pos="1152"/>
        <p:guide orient="horz" pos="2352"/>
        <p:guide orient="horz" pos="1512"/>
        <p:guide pos="7680"/>
        <p:guide pos="6696"/>
        <p:guide pos="1008"/>
        <p:guide pos="1584"/>
        <p:guide pos="2136"/>
        <p:guide pos="2760"/>
        <p:guide pos="3288"/>
        <p:guide pos="4032"/>
        <p:guide pos="4392"/>
        <p:guide pos="4944"/>
        <p:guide pos="5544"/>
        <p:guide pos="6072"/>
        <p:guide orient="horz" pos="2448"/>
        <p:guide orient="horz" pos="960"/>
        <p:guide pos="5256"/>
        <p:guide pos="7261"/>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microsoft.com/office/2015/10/relationships/revisionInfo" Target="revisionInfo.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65" Type="http://schemas.microsoft.com/office/2018/10/relationships/authors" Target="author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445C317-DC36-477E-961E-AA9D3C218A9C}" type="doc">
      <dgm:prSet loTypeId="urn:microsoft.com/office/officeart/2005/8/layout/chevron1" loCatId="process" qsTypeId="urn:microsoft.com/office/officeart/2005/8/quickstyle/simple1" qsCatId="simple" csTypeId="urn:microsoft.com/office/officeart/2005/8/colors/accent1_2" csCatId="accent1" phldr="1"/>
      <dgm:spPr/>
    </dgm:pt>
    <dgm:pt modelId="{89C06AF9-9E7F-4927-8F66-FD241D50F6E5}">
      <dgm:prSet phldrT="[Text]" phldr="0"/>
      <dgm:spPr/>
      <dgm:t>
        <a:bodyPr/>
        <a:lstStyle/>
        <a:p>
          <a:r>
            <a:rPr lang="en-US" dirty="0">
              <a:latin typeface="Century Gothic" panose="020B0502020202020204"/>
            </a:rPr>
            <a:t>Let's</a:t>
          </a:r>
          <a:endParaRPr lang="en-US" dirty="0"/>
        </a:p>
      </dgm:t>
    </dgm:pt>
    <dgm:pt modelId="{F8C824EA-FE23-40D4-89E8-AF77ECAF4E32}" type="parTrans" cxnId="{44A41DCB-8D6D-4711-BAF3-13A5FD234417}">
      <dgm:prSet/>
      <dgm:spPr/>
    </dgm:pt>
    <dgm:pt modelId="{2865B69E-2A87-4D14-A96F-47DD69333406}" type="sibTrans" cxnId="{44A41DCB-8D6D-4711-BAF3-13A5FD234417}">
      <dgm:prSet/>
      <dgm:spPr/>
    </dgm:pt>
    <dgm:pt modelId="{B2A0ABD2-0BAE-4D8E-B37F-3A68D62E59DD}">
      <dgm:prSet phldrT="[Text]" phldr="0"/>
      <dgm:spPr/>
      <dgm:t>
        <a:bodyPr/>
        <a:lstStyle/>
        <a:p>
          <a:r>
            <a:rPr lang="en-US" dirty="0">
              <a:latin typeface="Century Gothic" panose="020B0502020202020204"/>
            </a:rPr>
            <a:t>try</a:t>
          </a:r>
          <a:endParaRPr lang="en-US" dirty="0"/>
        </a:p>
      </dgm:t>
    </dgm:pt>
    <dgm:pt modelId="{3904D23B-45CA-41B1-B8AA-30CD799736E2}" type="parTrans" cxnId="{AF8CF85A-E074-438C-B22C-2751807EB830}">
      <dgm:prSet/>
      <dgm:spPr/>
    </dgm:pt>
    <dgm:pt modelId="{826D1AD5-97C3-48EE-83AA-567092493FC7}" type="sibTrans" cxnId="{AF8CF85A-E074-438C-B22C-2751807EB830}">
      <dgm:prSet/>
      <dgm:spPr/>
    </dgm:pt>
    <dgm:pt modelId="{CB02701D-97C6-45D6-88C1-03F570B621EC}">
      <dgm:prSet phldrT="[Text]" phldr="0"/>
      <dgm:spPr/>
      <dgm:t>
        <a:bodyPr/>
        <a:lstStyle/>
        <a:p>
          <a:r>
            <a:rPr lang="en-US" dirty="0">
              <a:latin typeface="Century Gothic" panose="020B0502020202020204"/>
            </a:rPr>
            <a:t>Tokenizing!</a:t>
          </a:r>
          <a:endParaRPr lang="en-US" dirty="0"/>
        </a:p>
      </dgm:t>
    </dgm:pt>
    <dgm:pt modelId="{628433B2-821A-4D15-B32F-700326B905C6}" type="parTrans" cxnId="{2DBAB5D2-24E4-42BA-890F-5D45074D149F}">
      <dgm:prSet/>
      <dgm:spPr/>
    </dgm:pt>
    <dgm:pt modelId="{0756BC5F-C92D-4694-A264-6B3EE0D66123}" type="sibTrans" cxnId="{2DBAB5D2-24E4-42BA-890F-5D45074D149F}">
      <dgm:prSet/>
      <dgm:spPr/>
    </dgm:pt>
    <dgm:pt modelId="{BB2620AD-A070-4AFE-9863-BEA9FB512ECE}" type="pres">
      <dgm:prSet presAssocID="{2445C317-DC36-477E-961E-AA9D3C218A9C}" presName="Name0" presStyleCnt="0">
        <dgm:presLayoutVars>
          <dgm:dir/>
          <dgm:animLvl val="lvl"/>
          <dgm:resizeHandles val="exact"/>
        </dgm:presLayoutVars>
      </dgm:prSet>
      <dgm:spPr/>
    </dgm:pt>
    <dgm:pt modelId="{97591341-C3C2-496C-B802-12BDADF08C4F}" type="pres">
      <dgm:prSet presAssocID="{89C06AF9-9E7F-4927-8F66-FD241D50F6E5}" presName="parTxOnly" presStyleLbl="node1" presStyleIdx="0" presStyleCnt="3">
        <dgm:presLayoutVars>
          <dgm:chMax val="0"/>
          <dgm:chPref val="0"/>
          <dgm:bulletEnabled val="1"/>
        </dgm:presLayoutVars>
      </dgm:prSet>
      <dgm:spPr/>
    </dgm:pt>
    <dgm:pt modelId="{3243B2F1-B9E6-4E63-9B5D-5FCD47FF094F}" type="pres">
      <dgm:prSet presAssocID="{2865B69E-2A87-4D14-A96F-47DD69333406}" presName="parTxOnlySpace" presStyleCnt="0"/>
      <dgm:spPr/>
    </dgm:pt>
    <dgm:pt modelId="{BD45B897-F7DE-4C33-8318-7327FBCB3F9E}" type="pres">
      <dgm:prSet presAssocID="{B2A0ABD2-0BAE-4D8E-B37F-3A68D62E59DD}" presName="parTxOnly" presStyleLbl="node1" presStyleIdx="1" presStyleCnt="3">
        <dgm:presLayoutVars>
          <dgm:chMax val="0"/>
          <dgm:chPref val="0"/>
          <dgm:bulletEnabled val="1"/>
        </dgm:presLayoutVars>
      </dgm:prSet>
      <dgm:spPr/>
    </dgm:pt>
    <dgm:pt modelId="{45DD4D11-7158-4786-9203-1BC348272C83}" type="pres">
      <dgm:prSet presAssocID="{826D1AD5-97C3-48EE-83AA-567092493FC7}" presName="parTxOnlySpace" presStyleCnt="0"/>
      <dgm:spPr/>
    </dgm:pt>
    <dgm:pt modelId="{6BF1ACF7-6804-44D6-9529-EFDC620ECDCC}" type="pres">
      <dgm:prSet presAssocID="{CB02701D-97C6-45D6-88C1-03F570B621EC}" presName="parTxOnly" presStyleLbl="node1" presStyleIdx="2" presStyleCnt="3">
        <dgm:presLayoutVars>
          <dgm:chMax val="0"/>
          <dgm:chPref val="0"/>
          <dgm:bulletEnabled val="1"/>
        </dgm:presLayoutVars>
      </dgm:prSet>
      <dgm:spPr/>
    </dgm:pt>
  </dgm:ptLst>
  <dgm:cxnLst>
    <dgm:cxn modelId="{B57BE55E-BA36-417B-8DEA-312BFB76BC55}" type="presOf" srcId="{CB02701D-97C6-45D6-88C1-03F570B621EC}" destId="{6BF1ACF7-6804-44D6-9529-EFDC620ECDCC}" srcOrd="0" destOrd="0" presId="urn:microsoft.com/office/officeart/2005/8/layout/chevron1"/>
    <dgm:cxn modelId="{3F389567-54E5-4DC5-99E0-A143DF2C70A4}" type="presOf" srcId="{89C06AF9-9E7F-4927-8F66-FD241D50F6E5}" destId="{97591341-C3C2-496C-B802-12BDADF08C4F}" srcOrd="0" destOrd="0" presId="urn:microsoft.com/office/officeart/2005/8/layout/chevron1"/>
    <dgm:cxn modelId="{AF8CF85A-E074-438C-B22C-2751807EB830}" srcId="{2445C317-DC36-477E-961E-AA9D3C218A9C}" destId="{B2A0ABD2-0BAE-4D8E-B37F-3A68D62E59DD}" srcOrd="1" destOrd="0" parTransId="{3904D23B-45CA-41B1-B8AA-30CD799736E2}" sibTransId="{826D1AD5-97C3-48EE-83AA-567092493FC7}"/>
    <dgm:cxn modelId="{654995B7-BCAB-4A6B-8016-60A1D70EC82F}" type="presOf" srcId="{2445C317-DC36-477E-961E-AA9D3C218A9C}" destId="{BB2620AD-A070-4AFE-9863-BEA9FB512ECE}" srcOrd="0" destOrd="0" presId="urn:microsoft.com/office/officeart/2005/8/layout/chevron1"/>
    <dgm:cxn modelId="{44A41DCB-8D6D-4711-BAF3-13A5FD234417}" srcId="{2445C317-DC36-477E-961E-AA9D3C218A9C}" destId="{89C06AF9-9E7F-4927-8F66-FD241D50F6E5}" srcOrd="0" destOrd="0" parTransId="{F8C824EA-FE23-40D4-89E8-AF77ECAF4E32}" sibTransId="{2865B69E-2A87-4D14-A96F-47DD69333406}"/>
    <dgm:cxn modelId="{2DBAB5D2-24E4-42BA-890F-5D45074D149F}" srcId="{2445C317-DC36-477E-961E-AA9D3C218A9C}" destId="{CB02701D-97C6-45D6-88C1-03F570B621EC}" srcOrd="2" destOrd="0" parTransId="{628433B2-821A-4D15-B32F-700326B905C6}" sibTransId="{0756BC5F-C92D-4694-A264-6B3EE0D66123}"/>
    <dgm:cxn modelId="{7E54A9D7-0ECE-4969-BAF3-EB18B1D553A9}" type="presOf" srcId="{B2A0ABD2-0BAE-4D8E-B37F-3A68D62E59DD}" destId="{BD45B897-F7DE-4C33-8318-7327FBCB3F9E}" srcOrd="0" destOrd="0" presId="urn:microsoft.com/office/officeart/2005/8/layout/chevron1"/>
    <dgm:cxn modelId="{2FF0BAD4-F78D-41E5-8675-63A0D883CEEA}" type="presParOf" srcId="{BB2620AD-A070-4AFE-9863-BEA9FB512ECE}" destId="{97591341-C3C2-496C-B802-12BDADF08C4F}" srcOrd="0" destOrd="0" presId="urn:microsoft.com/office/officeart/2005/8/layout/chevron1"/>
    <dgm:cxn modelId="{F03D2B12-2B9D-4501-AA88-92023D76B50F}" type="presParOf" srcId="{BB2620AD-A070-4AFE-9863-BEA9FB512ECE}" destId="{3243B2F1-B9E6-4E63-9B5D-5FCD47FF094F}" srcOrd="1" destOrd="0" presId="urn:microsoft.com/office/officeart/2005/8/layout/chevron1"/>
    <dgm:cxn modelId="{CEB3552E-9670-4B2E-8BEB-CE94750E1658}" type="presParOf" srcId="{BB2620AD-A070-4AFE-9863-BEA9FB512ECE}" destId="{BD45B897-F7DE-4C33-8318-7327FBCB3F9E}" srcOrd="2" destOrd="0" presId="urn:microsoft.com/office/officeart/2005/8/layout/chevron1"/>
    <dgm:cxn modelId="{AB2B5DDD-7F67-49DE-BD3C-EEF403CD00D1}" type="presParOf" srcId="{BB2620AD-A070-4AFE-9863-BEA9FB512ECE}" destId="{45DD4D11-7158-4786-9203-1BC348272C83}" srcOrd="3" destOrd="0" presId="urn:microsoft.com/office/officeart/2005/8/layout/chevron1"/>
    <dgm:cxn modelId="{9426EDD4-9289-49E7-9881-C0414773DDFE}" type="presParOf" srcId="{BB2620AD-A070-4AFE-9863-BEA9FB512ECE}" destId="{6BF1ACF7-6804-44D6-9529-EFDC620ECDCC}" srcOrd="4"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445C317-DC36-477E-961E-AA9D3C218A9C}" type="doc">
      <dgm:prSet loTypeId="urn:microsoft.com/office/officeart/2005/8/layout/chevron1" loCatId="process" qsTypeId="urn:microsoft.com/office/officeart/2005/8/quickstyle/simple1" qsCatId="simple" csTypeId="urn:microsoft.com/office/officeart/2005/8/colors/accent1_2" csCatId="accent1" phldr="1"/>
      <dgm:spPr/>
    </dgm:pt>
    <dgm:pt modelId="{89C06AF9-9E7F-4927-8F66-FD241D50F6E5}">
      <dgm:prSet phldrT="[Text]" phldr="0"/>
      <dgm:spPr/>
      <dgm:t>
        <a:bodyPr/>
        <a:lstStyle/>
        <a:p>
          <a:r>
            <a:rPr lang="en-US" dirty="0">
              <a:latin typeface="Century Gothic" panose="020B0502020202020204"/>
            </a:rPr>
            <a:t>Let</a:t>
          </a:r>
          <a:endParaRPr lang="en-US" dirty="0"/>
        </a:p>
      </dgm:t>
    </dgm:pt>
    <dgm:pt modelId="{F8C824EA-FE23-40D4-89E8-AF77ECAF4E32}" type="parTrans" cxnId="{44A41DCB-8D6D-4711-BAF3-13A5FD234417}">
      <dgm:prSet/>
      <dgm:spPr/>
    </dgm:pt>
    <dgm:pt modelId="{2865B69E-2A87-4D14-A96F-47DD69333406}" type="sibTrans" cxnId="{44A41DCB-8D6D-4711-BAF3-13A5FD234417}">
      <dgm:prSet/>
      <dgm:spPr/>
    </dgm:pt>
    <dgm:pt modelId="{B2A0ABD2-0BAE-4D8E-B37F-3A68D62E59DD}">
      <dgm:prSet phldrT="[Text]" phldr="0"/>
      <dgm:spPr/>
      <dgm:t>
        <a:bodyPr/>
        <a:lstStyle/>
        <a:p>
          <a:r>
            <a:rPr lang="en-US" dirty="0">
              <a:latin typeface="Century Gothic" panose="020B0502020202020204"/>
            </a:rPr>
            <a:t>try</a:t>
          </a:r>
          <a:endParaRPr lang="en-US" dirty="0"/>
        </a:p>
      </dgm:t>
    </dgm:pt>
    <dgm:pt modelId="{3904D23B-45CA-41B1-B8AA-30CD799736E2}" type="parTrans" cxnId="{AF8CF85A-E074-438C-B22C-2751807EB830}">
      <dgm:prSet/>
      <dgm:spPr/>
    </dgm:pt>
    <dgm:pt modelId="{826D1AD5-97C3-48EE-83AA-567092493FC7}" type="sibTrans" cxnId="{AF8CF85A-E074-438C-B22C-2751807EB830}">
      <dgm:prSet/>
      <dgm:spPr/>
    </dgm:pt>
    <dgm:pt modelId="{CB02701D-97C6-45D6-88C1-03F570B621EC}">
      <dgm:prSet phldrT="[Text]" phldr="0"/>
      <dgm:spPr/>
      <dgm:t>
        <a:bodyPr/>
        <a:lstStyle/>
        <a:p>
          <a:r>
            <a:rPr lang="en-US" dirty="0">
              <a:latin typeface="Century Gothic" panose="020B0502020202020204"/>
            </a:rPr>
            <a:t>Tokenizing</a:t>
          </a:r>
          <a:endParaRPr lang="en-US" dirty="0"/>
        </a:p>
      </dgm:t>
    </dgm:pt>
    <dgm:pt modelId="{628433B2-821A-4D15-B32F-700326B905C6}" type="parTrans" cxnId="{2DBAB5D2-24E4-42BA-890F-5D45074D149F}">
      <dgm:prSet/>
      <dgm:spPr/>
    </dgm:pt>
    <dgm:pt modelId="{0756BC5F-C92D-4694-A264-6B3EE0D66123}" type="sibTrans" cxnId="{2DBAB5D2-24E4-42BA-890F-5D45074D149F}">
      <dgm:prSet/>
      <dgm:spPr/>
    </dgm:pt>
    <dgm:pt modelId="{216AE702-0A63-4D90-A432-D38D09232E70}">
      <dgm:prSet phldr="0"/>
      <dgm:spPr/>
      <dgm:t>
        <a:bodyPr/>
        <a:lstStyle/>
        <a:p>
          <a:pPr rtl="0"/>
          <a:r>
            <a:rPr lang="en-US" dirty="0">
              <a:latin typeface="Century Gothic" panose="020B0502020202020204"/>
            </a:rPr>
            <a:t>'s</a:t>
          </a:r>
        </a:p>
      </dgm:t>
    </dgm:pt>
    <dgm:pt modelId="{26DB8FB2-E9AB-4AA5-A708-D4D9A2AF52F6}" type="parTrans" cxnId="{82DE10C1-D3FB-42CA-A0E4-7E945261BDCD}">
      <dgm:prSet/>
      <dgm:spPr/>
    </dgm:pt>
    <dgm:pt modelId="{B8441903-A201-474F-A679-AC082C1E0C11}" type="sibTrans" cxnId="{82DE10C1-D3FB-42CA-A0E4-7E945261BDCD}">
      <dgm:prSet/>
      <dgm:spPr/>
    </dgm:pt>
    <dgm:pt modelId="{7FF540A7-B80F-4CA0-8E71-2F191C1593A1}">
      <dgm:prSet phldr="0"/>
      <dgm:spPr/>
      <dgm:t>
        <a:bodyPr/>
        <a:lstStyle/>
        <a:p>
          <a:r>
            <a:rPr lang="en-US" dirty="0">
              <a:latin typeface="Century Gothic" panose="020B0502020202020204"/>
            </a:rPr>
            <a:t>!</a:t>
          </a:r>
        </a:p>
      </dgm:t>
    </dgm:pt>
    <dgm:pt modelId="{003DFADC-97C4-4C8A-B682-91A37C1B898E}" type="parTrans" cxnId="{7DFD66D1-2671-416F-BFED-519B92B6B3BD}">
      <dgm:prSet/>
      <dgm:spPr/>
    </dgm:pt>
    <dgm:pt modelId="{D691894F-3EBF-404D-A12B-8B57B235B7F1}" type="sibTrans" cxnId="{7DFD66D1-2671-416F-BFED-519B92B6B3BD}">
      <dgm:prSet/>
      <dgm:spPr/>
    </dgm:pt>
    <dgm:pt modelId="{BB2620AD-A070-4AFE-9863-BEA9FB512ECE}" type="pres">
      <dgm:prSet presAssocID="{2445C317-DC36-477E-961E-AA9D3C218A9C}" presName="Name0" presStyleCnt="0">
        <dgm:presLayoutVars>
          <dgm:dir/>
          <dgm:animLvl val="lvl"/>
          <dgm:resizeHandles val="exact"/>
        </dgm:presLayoutVars>
      </dgm:prSet>
      <dgm:spPr/>
    </dgm:pt>
    <dgm:pt modelId="{97591341-C3C2-496C-B802-12BDADF08C4F}" type="pres">
      <dgm:prSet presAssocID="{89C06AF9-9E7F-4927-8F66-FD241D50F6E5}" presName="parTxOnly" presStyleLbl="node1" presStyleIdx="0" presStyleCnt="5">
        <dgm:presLayoutVars>
          <dgm:chMax val="0"/>
          <dgm:chPref val="0"/>
          <dgm:bulletEnabled val="1"/>
        </dgm:presLayoutVars>
      </dgm:prSet>
      <dgm:spPr/>
    </dgm:pt>
    <dgm:pt modelId="{3243B2F1-B9E6-4E63-9B5D-5FCD47FF094F}" type="pres">
      <dgm:prSet presAssocID="{2865B69E-2A87-4D14-A96F-47DD69333406}" presName="parTxOnlySpace" presStyleCnt="0"/>
      <dgm:spPr/>
    </dgm:pt>
    <dgm:pt modelId="{1733E78B-E8D8-464F-AA86-596F4EE97F24}" type="pres">
      <dgm:prSet presAssocID="{216AE702-0A63-4D90-A432-D38D09232E70}" presName="parTxOnly" presStyleLbl="node1" presStyleIdx="1" presStyleCnt="5">
        <dgm:presLayoutVars>
          <dgm:chMax val="0"/>
          <dgm:chPref val="0"/>
          <dgm:bulletEnabled val="1"/>
        </dgm:presLayoutVars>
      </dgm:prSet>
      <dgm:spPr/>
    </dgm:pt>
    <dgm:pt modelId="{1419D521-D4DB-45C9-9F8C-A8C3CC082B37}" type="pres">
      <dgm:prSet presAssocID="{B8441903-A201-474F-A679-AC082C1E0C11}" presName="parTxOnlySpace" presStyleCnt="0"/>
      <dgm:spPr/>
    </dgm:pt>
    <dgm:pt modelId="{BD45B897-F7DE-4C33-8318-7327FBCB3F9E}" type="pres">
      <dgm:prSet presAssocID="{B2A0ABD2-0BAE-4D8E-B37F-3A68D62E59DD}" presName="parTxOnly" presStyleLbl="node1" presStyleIdx="2" presStyleCnt="5">
        <dgm:presLayoutVars>
          <dgm:chMax val="0"/>
          <dgm:chPref val="0"/>
          <dgm:bulletEnabled val="1"/>
        </dgm:presLayoutVars>
      </dgm:prSet>
      <dgm:spPr/>
    </dgm:pt>
    <dgm:pt modelId="{45DD4D11-7158-4786-9203-1BC348272C83}" type="pres">
      <dgm:prSet presAssocID="{826D1AD5-97C3-48EE-83AA-567092493FC7}" presName="parTxOnlySpace" presStyleCnt="0"/>
      <dgm:spPr/>
    </dgm:pt>
    <dgm:pt modelId="{6BF1ACF7-6804-44D6-9529-EFDC620ECDCC}" type="pres">
      <dgm:prSet presAssocID="{CB02701D-97C6-45D6-88C1-03F570B621EC}" presName="parTxOnly" presStyleLbl="node1" presStyleIdx="3" presStyleCnt="5">
        <dgm:presLayoutVars>
          <dgm:chMax val="0"/>
          <dgm:chPref val="0"/>
          <dgm:bulletEnabled val="1"/>
        </dgm:presLayoutVars>
      </dgm:prSet>
      <dgm:spPr/>
    </dgm:pt>
    <dgm:pt modelId="{950AF009-1725-499C-8726-0D6BD40FBC8F}" type="pres">
      <dgm:prSet presAssocID="{0756BC5F-C92D-4694-A264-6B3EE0D66123}" presName="parTxOnlySpace" presStyleCnt="0"/>
      <dgm:spPr/>
    </dgm:pt>
    <dgm:pt modelId="{5B33D9FC-007E-4E38-B4C4-8931A1567950}" type="pres">
      <dgm:prSet presAssocID="{7FF540A7-B80F-4CA0-8E71-2F191C1593A1}" presName="parTxOnly" presStyleLbl="node1" presStyleIdx="4" presStyleCnt="5">
        <dgm:presLayoutVars>
          <dgm:chMax val="0"/>
          <dgm:chPref val="0"/>
          <dgm:bulletEnabled val="1"/>
        </dgm:presLayoutVars>
      </dgm:prSet>
      <dgm:spPr/>
    </dgm:pt>
  </dgm:ptLst>
  <dgm:cxnLst>
    <dgm:cxn modelId="{FFFB2D60-2931-479D-AEB1-C4F4AA40DFD8}" type="presOf" srcId="{216AE702-0A63-4D90-A432-D38D09232E70}" destId="{1733E78B-E8D8-464F-AA86-596F4EE97F24}" srcOrd="0" destOrd="0" presId="urn:microsoft.com/office/officeart/2005/8/layout/chevron1"/>
    <dgm:cxn modelId="{A9769B41-1A0B-4351-9696-5EDE4F3E906D}" type="presOf" srcId="{B2A0ABD2-0BAE-4D8E-B37F-3A68D62E59DD}" destId="{BD45B897-F7DE-4C33-8318-7327FBCB3F9E}" srcOrd="0" destOrd="0" presId="urn:microsoft.com/office/officeart/2005/8/layout/chevron1"/>
    <dgm:cxn modelId="{AF8CF85A-E074-438C-B22C-2751807EB830}" srcId="{2445C317-DC36-477E-961E-AA9D3C218A9C}" destId="{B2A0ABD2-0BAE-4D8E-B37F-3A68D62E59DD}" srcOrd="2" destOrd="0" parTransId="{3904D23B-45CA-41B1-B8AA-30CD799736E2}" sibTransId="{826D1AD5-97C3-48EE-83AA-567092493FC7}"/>
    <dgm:cxn modelId="{D329708A-2AC9-44F1-B530-BE7EAC603E41}" type="presOf" srcId="{7FF540A7-B80F-4CA0-8E71-2F191C1593A1}" destId="{5B33D9FC-007E-4E38-B4C4-8931A1567950}" srcOrd="0" destOrd="0" presId="urn:microsoft.com/office/officeart/2005/8/layout/chevron1"/>
    <dgm:cxn modelId="{C5D2379F-AEE2-4C2B-BFF1-F844B2C69CC4}" type="presOf" srcId="{89C06AF9-9E7F-4927-8F66-FD241D50F6E5}" destId="{97591341-C3C2-496C-B802-12BDADF08C4F}" srcOrd="0" destOrd="0" presId="urn:microsoft.com/office/officeart/2005/8/layout/chevron1"/>
    <dgm:cxn modelId="{654995B7-BCAB-4A6B-8016-60A1D70EC82F}" type="presOf" srcId="{2445C317-DC36-477E-961E-AA9D3C218A9C}" destId="{BB2620AD-A070-4AFE-9863-BEA9FB512ECE}" srcOrd="0" destOrd="0" presId="urn:microsoft.com/office/officeart/2005/8/layout/chevron1"/>
    <dgm:cxn modelId="{82DE10C1-D3FB-42CA-A0E4-7E945261BDCD}" srcId="{2445C317-DC36-477E-961E-AA9D3C218A9C}" destId="{216AE702-0A63-4D90-A432-D38D09232E70}" srcOrd="1" destOrd="0" parTransId="{26DB8FB2-E9AB-4AA5-A708-D4D9A2AF52F6}" sibTransId="{B8441903-A201-474F-A679-AC082C1E0C11}"/>
    <dgm:cxn modelId="{44A41DCB-8D6D-4711-BAF3-13A5FD234417}" srcId="{2445C317-DC36-477E-961E-AA9D3C218A9C}" destId="{89C06AF9-9E7F-4927-8F66-FD241D50F6E5}" srcOrd="0" destOrd="0" parTransId="{F8C824EA-FE23-40D4-89E8-AF77ECAF4E32}" sibTransId="{2865B69E-2A87-4D14-A96F-47DD69333406}"/>
    <dgm:cxn modelId="{7DFD66D1-2671-416F-BFED-519B92B6B3BD}" srcId="{2445C317-DC36-477E-961E-AA9D3C218A9C}" destId="{7FF540A7-B80F-4CA0-8E71-2F191C1593A1}" srcOrd="4" destOrd="0" parTransId="{003DFADC-97C4-4C8A-B682-91A37C1B898E}" sibTransId="{D691894F-3EBF-404D-A12B-8B57B235B7F1}"/>
    <dgm:cxn modelId="{2DBAB5D2-24E4-42BA-890F-5D45074D149F}" srcId="{2445C317-DC36-477E-961E-AA9D3C218A9C}" destId="{CB02701D-97C6-45D6-88C1-03F570B621EC}" srcOrd="3" destOrd="0" parTransId="{628433B2-821A-4D15-B32F-700326B905C6}" sibTransId="{0756BC5F-C92D-4694-A264-6B3EE0D66123}"/>
    <dgm:cxn modelId="{712EF8D8-AE1C-44EE-943F-DCCC406BDF52}" type="presOf" srcId="{CB02701D-97C6-45D6-88C1-03F570B621EC}" destId="{6BF1ACF7-6804-44D6-9529-EFDC620ECDCC}" srcOrd="0" destOrd="0" presId="urn:microsoft.com/office/officeart/2005/8/layout/chevron1"/>
    <dgm:cxn modelId="{F2D0C5AA-5360-41AC-913B-3CA6216AF08C}" type="presParOf" srcId="{BB2620AD-A070-4AFE-9863-BEA9FB512ECE}" destId="{97591341-C3C2-496C-B802-12BDADF08C4F}" srcOrd="0" destOrd="0" presId="urn:microsoft.com/office/officeart/2005/8/layout/chevron1"/>
    <dgm:cxn modelId="{555EAFAA-67D3-4909-B1D1-A4437BB78B82}" type="presParOf" srcId="{BB2620AD-A070-4AFE-9863-BEA9FB512ECE}" destId="{3243B2F1-B9E6-4E63-9B5D-5FCD47FF094F}" srcOrd="1" destOrd="0" presId="urn:microsoft.com/office/officeart/2005/8/layout/chevron1"/>
    <dgm:cxn modelId="{7E5F19B1-9671-4125-BF14-13BB58BAE48D}" type="presParOf" srcId="{BB2620AD-A070-4AFE-9863-BEA9FB512ECE}" destId="{1733E78B-E8D8-464F-AA86-596F4EE97F24}" srcOrd="2" destOrd="0" presId="urn:microsoft.com/office/officeart/2005/8/layout/chevron1"/>
    <dgm:cxn modelId="{E9969E93-9A8A-4489-99EB-C374F0E7B7D9}" type="presParOf" srcId="{BB2620AD-A070-4AFE-9863-BEA9FB512ECE}" destId="{1419D521-D4DB-45C9-9F8C-A8C3CC082B37}" srcOrd="3" destOrd="0" presId="urn:microsoft.com/office/officeart/2005/8/layout/chevron1"/>
    <dgm:cxn modelId="{90E357E7-1077-4238-A420-10AD2CC35C8D}" type="presParOf" srcId="{BB2620AD-A070-4AFE-9863-BEA9FB512ECE}" destId="{BD45B897-F7DE-4C33-8318-7327FBCB3F9E}" srcOrd="4" destOrd="0" presId="urn:microsoft.com/office/officeart/2005/8/layout/chevron1"/>
    <dgm:cxn modelId="{8E100D9D-070C-4C15-8EB6-9A88E826B7F3}" type="presParOf" srcId="{BB2620AD-A070-4AFE-9863-BEA9FB512ECE}" destId="{45DD4D11-7158-4786-9203-1BC348272C83}" srcOrd="5" destOrd="0" presId="urn:microsoft.com/office/officeart/2005/8/layout/chevron1"/>
    <dgm:cxn modelId="{8F2148A8-4B81-4683-8540-3342B22CD4CC}" type="presParOf" srcId="{BB2620AD-A070-4AFE-9863-BEA9FB512ECE}" destId="{6BF1ACF7-6804-44D6-9529-EFDC620ECDCC}" srcOrd="6" destOrd="0" presId="urn:microsoft.com/office/officeart/2005/8/layout/chevron1"/>
    <dgm:cxn modelId="{FE2C8B4C-30B0-413D-8972-8A8E2FD4C914}" type="presParOf" srcId="{BB2620AD-A070-4AFE-9863-BEA9FB512ECE}" destId="{950AF009-1725-499C-8726-0D6BD40FBC8F}" srcOrd="7" destOrd="0" presId="urn:microsoft.com/office/officeart/2005/8/layout/chevron1"/>
    <dgm:cxn modelId="{73195A5F-09BB-45A6-A9E1-AB19B745B03A}" type="presParOf" srcId="{BB2620AD-A070-4AFE-9863-BEA9FB512ECE}" destId="{5B33D9FC-007E-4E38-B4C4-8931A1567950}" srcOrd="8" destOrd="0" presId="urn:microsoft.com/office/officeart/2005/8/layout/chevron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445C317-DC36-477E-961E-AA9D3C218A9C}" type="doc">
      <dgm:prSet loTypeId="urn:microsoft.com/office/officeart/2005/8/layout/chevron1" loCatId="process" qsTypeId="urn:microsoft.com/office/officeart/2005/8/quickstyle/simple1" qsCatId="simple" csTypeId="urn:microsoft.com/office/officeart/2005/8/colors/accent1_2" csCatId="accent1" phldr="1"/>
      <dgm:spPr/>
    </dgm:pt>
    <dgm:pt modelId="{B2A0ABD2-0BAE-4D8E-B37F-3A68D62E59DD}">
      <dgm:prSet phldrT="[Text]" phldr="0"/>
      <dgm:spPr/>
      <dgm:t>
        <a:bodyPr/>
        <a:lstStyle/>
        <a:p>
          <a:r>
            <a:rPr lang="en-US" dirty="0">
              <a:latin typeface="Century Gothic" panose="020B0502020202020204"/>
            </a:rPr>
            <a:t>try</a:t>
          </a:r>
          <a:endParaRPr lang="en-US" dirty="0"/>
        </a:p>
      </dgm:t>
    </dgm:pt>
    <dgm:pt modelId="{3904D23B-45CA-41B1-B8AA-30CD799736E2}" type="parTrans" cxnId="{AF8CF85A-E074-438C-B22C-2751807EB830}">
      <dgm:prSet/>
      <dgm:spPr/>
    </dgm:pt>
    <dgm:pt modelId="{826D1AD5-97C3-48EE-83AA-567092493FC7}" type="sibTrans" cxnId="{AF8CF85A-E074-438C-B22C-2751807EB830}">
      <dgm:prSet/>
      <dgm:spPr/>
    </dgm:pt>
    <dgm:pt modelId="{CB02701D-97C6-45D6-88C1-03F570B621EC}">
      <dgm:prSet phldrT="[Text]" phldr="0"/>
      <dgm:spPr/>
      <dgm:t>
        <a:bodyPr/>
        <a:lstStyle/>
        <a:p>
          <a:r>
            <a:rPr lang="en-US" dirty="0">
              <a:latin typeface="Century Gothic" panose="020B0502020202020204"/>
            </a:rPr>
            <a:t>izing</a:t>
          </a:r>
          <a:endParaRPr lang="en-US" dirty="0"/>
        </a:p>
      </dgm:t>
    </dgm:pt>
    <dgm:pt modelId="{628433B2-821A-4D15-B32F-700326B905C6}" type="parTrans" cxnId="{2DBAB5D2-24E4-42BA-890F-5D45074D149F}">
      <dgm:prSet/>
      <dgm:spPr/>
    </dgm:pt>
    <dgm:pt modelId="{0756BC5F-C92D-4694-A264-6B3EE0D66123}" type="sibTrans" cxnId="{2DBAB5D2-24E4-42BA-890F-5D45074D149F}">
      <dgm:prSet/>
      <dgm:spPr/>
    </dgm:pt>
    <dgm:pt modelId="{216AE702-0A63-4D90-A432-D38D09232E70}">
      <dgm:prSet phldr="0"/>
      <dgm:spPr/>
      <dgm:t>
        <a:bodyPr/>
        <a:lstStyle/>
        <a:p>
          <a:pPr rtl="0"/>
          <a:r>
            <a:rPr lang="en-US" dirty="0">
              <a:latin typeface="Century Gothic" panose="020B0502020202020204"/>
            </a:rPr>
            <a:t>Let's</a:t>
          </a:r>
        </a:p>
      </dgm:t>
    </dgm:pt>
    <dgm:pt modelId="{26DB8FB2-E9AB-4AA5-A708-D4D9A2AF52F6}" type="parTrans" cxnId="{82DE10C1-D3FB-42CA-A0E4-7E945261BDCD}">
      <dgm:prSet/>
      <dgm:spPr/>
    </dgm:pt>
    <dgm:pt modelId="{B8441903-A201-474F-A679-AC082C1E0C11}" type="sibTrans" cxnId="{82DE10C1-D3FB-42CA-A0E4-7E945261BDCD}">
      <dgm:prSet/>
      <dgm:spPr/>
    </dgm:pt>
    <dgm:pt modelId="{7FF540A7-B80F-4CA0-8E71-2F191C1593A1}">
      <dgm:prSet phldr="0"/>
      <dgm:spPr/>
      <dgm:t>
        <a:bodyPr/>
        <a:lstStyle/>
        <a:p>
          <a:r>
            <a:rPr lang="en-US" dirty="0">
              <a:latin typeface="Century Gothic" panose="020B0502020202020204"/>
            </a:rPr>
            <a:t>!</a:t>
          </a:r>
        </a:p>
      </dgm:t>
    </dgm:pt>
    <dgm:pt modelId="{003DFADC-97C4-4C8A-B682-91A37C1B898E}" type="parTrans" cxnId="{7DFD66D1-2671-416F-BFED-519B92B6B3BD}">
      <dgm:prSet/>
      <dgm:spPr/>
    </dgm:pt>
    <dgm:pt modelId="{D691894F-3EBF-404D-A12B-8B57B235B7F1}" type="sibTrans" cxnId="{7DFD66D1-2671-416F-BFED-519B92B6B3BD}">
      <dgm:prSet/>
      <dgm:spPr/>
    </dgm:pt>
    <dgm:pt modelId="{2390A0E4-8BF6-4C95-A2F1-C50F4E91C2A2}">
      <dgm:prSet phldr="0"/>
      <dgm:spPr/>
      <dgm:t>
        <a:bodyPr/>
        <a:lstStyle/>
        <a:p>
          <a:pPr rtl="0"/>
          <a:r>
            <a:rPr lang="en-US" dirty="0">
              <a:latin typeface="Century Gothic" panose="020B0502020202020204"/>
            </a:rPr>
            <a:t>Token</a:t>
          </a:r>
        </a:p>
      </dgm:t>
    </dgm:pt>
    <dgm:pt modelId="{33256E0B-FFF2-486A-9349-F444D58062A3}" type="parTrans" cxnId="{C5D4DD93-28F9-4FCA-86B8-F1024E52B97C}">
      <dgm:prSet/>
      <dgm:spPr/>
    </dgm:pt>
    <dgm:pt modelId="{07171420-9CF4-4A49-8911-D7FF8654C4C4}" type="sibTrans" cxnId="{C5D4DD93-28F9-4FCA-86B8-F1024E52B97C}">
      <dgm:prSet/>
      <dgm:spPr/>
    </dgm:pt>
    <dgm:pt modelId="{BB2620AD-A070-4AFE-9863-BEA9FB512ECE}" type="pres">
      <dgm:prSet presAssocID="{2445C317-DC36-477E-961E-AA9D3C218A9C}" presName="Name0" presStyleCnt="0">
        <dgm:presLayoutVars>
          <dgm:dir/>
          <dgm:animLvl val="lvl"/>
          <dgm:resizeHandles val="exact"/>
        </dgm:presLayoutVars>
      </dgm:prSet>
      <dgm:spPr/>
    </dgm:pt>
    <dgm:pt modelId="{1733E78B-E8D8-464F-AA86-596F4EE97F24}" type="pres">
      <dgm:prSet presAssocID="{216AE702-0A63-4D90-A432-D38D09232E70}" presName="parTxOnly" presStyleLbl="node1" presStyleIdx="0" presStyleCnt="5">
        <dgm:presLayoutVars>
          <dgm:chMax val="0"/>
          <dgm:chPref val="0"/>
          <dgm:bulletEnabled val="1"/>
        </dgm:presLayoutVars>
      </dgm:prSet>
      <dgm:spPr/>
    </dgm:pt>
    <dgm:pt modelId="{1419D521-D4DB-45C9-9F8C-A8C3CC082B37}" type="pres">
      <dgm:prSet presAssocID="{B8441903-A201-474F-A679-AC082C1E0C11}" presName="parTxOnlySpace" presStyleCnt="0"/>
      <dgm:spPr/>
    </dgm:pt>
    <dgm:pt modelId="{BD45B897-F7DE-4C33-8318-7327FBCB3F9E}" type="pres">
      <dgm:prSet presAssocID="{B2A0ABD2-0BAE-4D8E-B37F-3A68D62E59DD}" presName="parTxOnly" presStyleLbl="node1" presStyleIdx="1" presStyleCnt="5">
        <dgm:presLayoutVars>
          <dgm:chMax val="0"/>
          <dgm:chPref val="0"/>
          <dgm:bulletEnabled val="1"/>
        </dgm:presLayoutVars>
      </dgm:prSet>
      <dgm:spPr/>
    </dgm:pt>
    <dgm:pt modelId="{45DD4D11-7158-4786-9203-1BC348272C83}" type="pres">
      <dgm:prSet presAssocID="{826D1AD5-97C3-48EE-83AA-567092493FC7}" presName="parTxOnlySpace" presStyleCnt="0"/>
      <dgm:spPr/>
    </dgm:pt>
    <dgm:pt modelId="{D59F8187-F960-4214-8FEE-9E7E611A0512}" type="pres">
      <dgm:prSet presAssocID="{2390A0E4-8BF6-4C95-A2F1-C50F4E91C2A2}" presName="parTxOnly" presStyleLbl="node1" presStyleIdx="2" presStyleCnt="5">
        <dgm:presLayoutVars>
          <dgm:chMax val="0"/>
          <dgm:chPref val="0"/>
          <dgm:bulletEnabled val="1"/>
        </dgm:presLayoutVars>
      </dgm:prSet>
      <dgm:spPr/>
    </dgm:pt>
    <dgm:pt modelId="{FDC72A69-7910-493E-BF8D-ECCB606035BA}" type="pres">
      <dgm:prSet presAssocID="{07171420-9CF4-4A49-8911-D7FF8654C4C4}" presName="parTxOnlySpace" presStyleCnt="0"/>
      <dgm:spPr/>
    </dgm:pt>
    <dgm:pt modelId="{6BF1ACF7-6804-44D6-9529-EFDC620ECDCC}" type="pres">
      <dgm:prSet presAssocID="{CB02701D-97C6-45D6-88C1-03F570B621EC}" presName="parTxOnly" presStyleLbl="node1" presStyleIdx="3" presStyleCnt="5">
        <dgm:presLayoutVars>
          <dgm:chMax val="0"/>
          <dgm:chPref val="0"/>
          <dgm:bulletEnabled val="1"/>
        </dgm:presLayoutVars>
      </dgm:prSet>
      <dgm:spPr/>
    </dgm:pt>
    <dgm:pt modelId="{950AF009-1725-499C-8726-0D6BD40FBC8F}" type="pres">
      <dgm:prSet presAssocID="{0756BC5F-C92D-4694-A264-6B3EE0D66123}" presName="parTxOnlySpace" presStyleCnt="0"/>
      <dgm:spPr/>
    </dgm:pt>
    <dgm:pt modelId="{5B33D9FC-007E-4E38-B4C4-8931A1567950}" type="pres">
      <dgm:prSet presAssocID="{7FF540A7-B80F-4CA0-8E71-2F191C1593A1}" presName="parTxOnly" presStyleLbl="node1" presStyleIdx="4" presStyleCnt="5">
        <dgm:presLayoutVars>
          <dgm:chMax val="0"/>
          <dgm:chPref val="0"/>
          <dgm:bulletEnabled val="1"/>
        </dgm:presLayoutVars>
      </dgm:prSet>
      <dgm:spPr/>
    </dgm:pt>
  </dgm:ptLst>
  <dgm:cxnLst>
    <dgm:cxn modelId="{F2C0EA30-4A67-4303-8BA4-F1A91ADBC3DA}" type="presOf" srcId="{B2A0ABD2-0BAE-4D8E-B37F-3A68D62E59DD}" destId="{BD45B897-F7DE-4C33-8318-7327FBCB3F9E}" srcOrd="0" destOrd="0" presId="urn:microsoft.com/office/officeart/2005/8/layout/chevron1"/>
    <dgm:cxn modelId="{98EDF971-06E1-4375-B900-8E5C91671A32}" type="presOf" srcId="{CB02701D-97C6-45D6-88C1-03F570B621EC}" destId="{6BF1ACF7-6804-44D6-9529-EFDC620ECDCC}" srcOrd="0" destOrd="0" presId="urn:microsoft.com/office/officeart/2005/8/layout/chevron1"/>
    <dgm:cxn modelId="{A7FE0074-1DD5-4C11-9F20-0734C27FDB59}" type="presOf" srcId="{7FF540A7-B80F-4CA0-8E71-2F191C1593A1}" destId="{5B33D9FC-007E-4E38-B4C4-8931A1567950}" srcOrd="0" destOrd="0" presId="urn:microsoft.com/office/officeart/2005/8/layout/chevron1"/>
    <dgm:cxn modelId="{AF8CF85A-E074-438C-B22C-2751807EB830}" srcId="{2445C317-DC36-477E-961E-AA9D3C218A9C}" destId="{B2A0ABD2-0BAE-4D8E-B37F-3A68D62E59DD}" srcOrd="1" destOrd="0" parTransId="{3904D23B-45CA-41B1-B8AA-30CD799736E2}" sibTransId="{826D1AD5-97C3-48EE-83AA-567092493FC7}"/>
    <dgm:cxn modelId="{C5D4DD93-28F9-4FCA-86B8-F1024E52B97C}" srcId="{2445C317-DC36-477E-961E-AA9D3C218A9C}" destId="{2390A0E4-8BF6-4C95-A2F1-C50F4E91C2A2}" srcOrd="2" destOrd="0" parTransId="{33256E0B-FFF2-486A-9349-F444D58062A3}" sibTransId="{07171420-9CF4-4A49-8911-D7FF8654C4C4}"/>
    <dgm:cxn modelId="{F0AD51AF-1CAD-4C86-BF1D-8D2FAF427EB8}" type="presOf" srcId="{216AE702-0A63-4D90-A432-D38D09232E70}" destId="{1733E78B-E8D8-464F-AA86-596F4EE97F24}" srcOrd="0" destOrd="0" presId="urn:microsoft.com/office/officeart/2005/8/layout/chevron1"/>
    <dgm:cxn modelId="{654995B7-BCAB-4A6B-8016-60A1D70EC82F}" type="presOf" srcId="{2445C317-DC36-477E-961E-AA9D3C218A9C}" destId="{BB2620AD-A070-4AFE-9863-BEA9FB512ECE}" srcOrd="0" destOrd="0" presId="urn:microsoft.com/office/officeart/2005/8/layout/chevron1"/>
    <dgm:cxn modelId="{82DE10C1-D3FB-42CA-A0E4-7E945261BDCD}" srcId="{2445C317-DC36-477E-961E-AA9D3C218A9C}" destId="{216AE702-0A63-4D90-A432-D38D09232E70}" srcOrd="0" destOrd="0" parTransId="{26DB8FB2-E9AB-4AA5-A708-D4D9A2AF52F6}" sibTransId="{B8441903-A201-474F-A679-AC082C1E0C11}"/>
    <dgm:cxn modelId="{319031C9-E094-4987-BB54-D98AFCF7A17B}" type="presOf" srcId="{2390A0E4-8BF6-4C95-A2F1-C50F4E91C2A2}" destId="{D59F8187-F960-4214-8FEE-9E7E611A0512}" srcOrd="0" destOrd="0" presId="urn:microsoft.com/office/officeart/2005/8/layout/chevron1"/>
    <dgm:cxn modelId="{7DFD66D1-2671-416F-BFED-519B92B6B3BD}" srcId="{2445C317-DC36-477E-961E-AA9D3C218A9C}" destId="{7FF540A7-B80F-4CA0-8E71-2F191C1593A1}" srcOrd="4" destOrd="0" parTransId="{003DFADC-97C4-4C8A-B682-91A37C1B898E}" sibTransId="{D691894F-3EBF-404D-A12B-8B57B235B7F1}"/>
    <dgm:cxn modelId="{2DBAB5D2-24E4-42BA-890F-5D45074D149F}" srcId="{2445C317-DC36-477E-961E-AA9D3C218A9C}" destId="{CB02701D-97C6-45D6-88C1-03F570B621EC}" srcOrd="3" destOrd="0" parTransId="{628433B2-821A-4D15-B32F-700326B905C6}" sibTransId="{0756BC5F-C92D-4694-A264-6B3EE0D66123}"/>
    <dgm:cxn modelId="{B4B84A32-18B7-489B-9701-B93A1E673872}" type="presParOf" srcId="{BB2620AD-A070-4AFE-9863-BEA9FB512ECE}" destId="{1733E78B-E8D8-464F-AA86-596F4EE97F24}" srcOrd="0" destOrd="0" presId="urn:microsoft.com/office/officeart/2005/8/layout/chevron1"/>
    <dgm:cxn modelId="{C120EC49-1BA2-4B9E-9AC3-250CD0FD847E}" type="presParOf" srcId="{BB2620AD-A070-4AFE-9863-BEA9FB512ECE}" destId="{1419D521-D4DB-45C9-9F8C-A8C3CC082B37}" srcOrd="1" destOrd="0" presId="urn:microsoft.com/office/officeart/2005/8/layout/chevron1"/>
    <dgm:cxn modelId="{BE98F8D9-920C-4A24-827F-B34E685B7641}" type="presParOf" srcId="{BB2620AD-A070-4AFE-9863-BEA9FB512ECE}" destId="{BD45B897-F7DE-4C33-8318-7327FBCB3F9E}" srcOrd="2" destOrd="0" presId="urn:microsoft.com/office/officeart/2005/8/layout/chevron1"/>
    <dgm:cxn modelId="{96F926F8-E7DF-4D8E-9514-E93151DB250E}" type="presParOf" srcId="{BB2620AD-A070-4AFE-9863-BEA9FB512ECE}" destId="{45DD4D11-7158-4786-9203-1BC348272C83}" srcOrd="3" destOrd="0" presId="urn:microsoft.com/office/officeart/2005/8/layout/chevron1"/>
    <dgm:cxn modelId="{622D8BB2-214A-4EFD-A3A0-A7363EC61D10}" type="presParOf" srcId="{BB2620AD-A070-4AFE-9863-BEA9FB512ECE}" destId="{D59F8187-F960-4214-8FEE-9E7E611A0512}" srcOrd="4" destOrd="0" presId="urn:microsoft.com/office/officeart/2005/8/layout/chevron1"/>
    <dgm:cxn modelId="{0B2EB635-AB01-4AFB-B859-EFC81E241315}" type="presParOf" srcId="{BB2620AD-A070-4AFE-9863-BEA9FB512ECE}" destId="{FDC72A69-7910-493E-BF8D-ECCB606035BA}" srcOrd="5" destOrd="0" presId="urn:microsoft.com/office/officeart/2005/8/layout/chevron1"/>
    <dgm:cxn modelId="{14386E25-2A2E-423E-8533-67872E976173}" type="presParOf" srcId="{BB2620AD-A070-4AFE-9863-BEA9FB512ECE}" destId="{6BF1ACF7-6804-44D6-9529-EFDC620ECDCC}" srcOrd="6" destOrd="0" presId="urn:microsoft.com/office/officeart/2005/8/layout/chevron1"/>
    <dgm:cxn modelId="{B83706D0-664E-4637-978C-465974C8689B}" type="presParOf" srcId="{BB2620AD-A070-4AFE-9863-BEA9FB512ECE}" destId="{950AF009-1725-499C-8726-0D6BD40FBC8F}" srcOrd="7" destOrd="0" presId="urn:microsoft.com/office/officeart/2005/8/layout/chevron1"/>
    <dgm:cxn modelId="{45A51D5D-6DA7-4826-8085-80DDFF6A4E8E}" type="presParOf" srcId="{BB2620AD-A070-4AFE-9863-BEA9FB512ECE}" destId="{5B33D9FC-007E-4E38-B4C4-8931A1567950}" srcOrd="8"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591341-C3C2-496C-B802-12BDADF08C4F}">
      <dsp:nvSpPr>
        <dsp:cNvPr id="0" name=""/>
        <dsp:cNvSpPr/>
      </dsp:nvSpPr>
      <dsp:spPr>
        <a:xfrm>
          <a:off x="1459" y="748402"/>
          <a:ext cx="1777842" cy="711137"/>
        </a:xfrm>
        <a:prstGeom prst="chevron">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Century Gothic" panose="020B0502020202020204"/>
            </a:rPr>
            <a:t>Let's</a:t>
          </a:r>
          <a:endParaRPr lang="en-US" sz="1400" kern="1200" dirty="0"/>
        </a:p>
      </dsp:txBody>
      <dsp:txXfrm>
        <a:off x="357028" y="748402"/>
        <a:ext cx="1066705" cy="711137"/>
      </dsp:txXfrm>
    </dsp:sp>
    <dsp:sp modelId="{BD45B897-F7DE-4C33-8318-7327FBCB3F9E}">
      <dsp:nvSpPr>
        <dsp:cNvPr id="0" name=""/>
        <dsp:cNvSpPr/>
      </dsp:nvSpPr>
      <dsp:spPr>
        <a:xfrm>
          <a:off x="1601517" y="748402"/>
          <a:ext cx="1777842" cy="711137"/>
        </a:xfrm>
        <a:prstGeom prst="chevron">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Century Gothic" panose="020B0502020202020204"/>
            </a:rPr>
            <a:t>try</a:t>
          </a:r>
          <a:endParaRPr lang="en-US" sz="1400" kern="1200" dirty="0"/>
        </a:p>
      </dsp:txBody>
      <dsp:txXfrm>
        <a:off x="1957086" y="748402"/>
        <a:ext cx="1066705" cy="711137"/>
      </dsp:txXfrm>
    </dsp:sp>
    <dsp:sp modelId="{6BF1ACF7-6804-44D6-9529-EFDC620ECDCC}">
      <dsp:nvSpPr>
        <dsp:cNvPr id="0" name=""/>
        <dsp:cNvSpPr/>
      </dsp:nvSpPr>
      <dsp:spPr>
        <a:xfrm>
          <a:off x="3201576" y="748402"/>
          <a:ext cx="1777842" cy="711137"/>
        </a:xfrm>
        <a:prstGeom prst="chevron">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Century Gothic" panose="020B0502020202020204"/>
            </a:rPr>
            <a:t>Tokenizing!</a:t>
          </a:r>
          <a:endParaRPr lang="en-US" sz="1400" kern="1200" dirty="0"/>
        </a:p>
      </dsp:txBody>
      <dsp:txXfrm>
        <a:off x="3557145" y="748402"/>
        <a:ext cx="1066705" cy="71113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591341-C3C2-496C-B802-12BDADF08C4F}">
      <dsp:nvSpPr>
        <dsp:cNvPr id="0" name=""/>
        <dsp:cNvSpPr/>
      </dsp:nvSpPr>
      <dsp:spPr>
        <a:xfrm>
          <a:off x="1116" y="1611529"/>
          <a:ext cx="993427" cy="397371"/>
        </a:xfrm>
        <a:prstGeom prst="chevron">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004" tIns="10668" rIns="10668" bIns="10668" numCol="1" spcCol="1270" anchor="ctr" anchorCtr="0">
          <a:noAutofit/>
        </a:bodyPr>
        <a:lstStyle/>
        <a:p>
          <a:pPr marL="0" lvl="0" indent="0" algn="ctr" defTabSz="355600">
            <a:lnSpc>
              <a:spcPct val="90000"/>
            </a:lnSpc>
            <a:spcBef>
              <a:spcPct val="0"/>
            </a:spcBef>
            <a:spcAft>
              <a:spcPct val="35000"/>
            </a:spcAft>
            <a:buNone/>
          </a:pPr>
          <a:r>
            <a:rPr lang="en-US" sz="800" kern="1200" dirty="0">
              <a:latin typeface="Century Gothic" panose="020B0502020202020204"/>
            </a:rPr>
            <a:t>Let</a:t>
          </a:r>
          <a:endParaRPr lang="en-US" sz="800" kern="1200" dirty="0"/>
        </a:p>
      </dsp:txBody>
      <dsp:txXfrm>
        <a:off x="199802" y="1611529"/>
        <a:ext cx="596056" cy="397371"/>
      </dsp:txXfrm>
    </dsp:sp>
    <dsp:sp modelId="{1733E78B-E8D8-464F-AA86-596F4EE97F24}">
      <dsp:nvSpPr>
        <dsp:cNvPr id="0" name=""/>
        <dsp:cNvSpPr/>
      </dsp:nvSpPr>
      <dsp:spPr>
        <a:xfrm>
          <a:off x="895201" y="1611529"/>
          <a:ext cx="993427" cy="397371"/>
        </a:xfrm>
        <a:prstGeom prst="chevron">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004" tIns="10668" rIns="10668" bIns="10668" numCol="1" spcCol="1270" anchor="ctr" anchorCtr="0">
          <a:noAutofit/>
        </a:bodyPr>
        <a:lstStyle/>
        <a:p>
          <a:pPr marL="0" lvl="0" indent="0" algn="ctr" defTabSz="355600" rtl="0">
            <a:lnSpc>
              <a:spcPct val="90000"/>
            </a:lnSpc>
            <a:spcBef>
              <a:spcPct val="0"/>
            </a:spcBef>
            <a:spcAft>
              <a:spcPct val="35000"/>
            </a:spcAft>
            <a:buNone/>
          </a:pPr>
          <a:r>
            <a:rPr lang="en-US" sz="800" kern="1200" dirty="0">
              <a:latin typeface="Century Gothic" panose="020B0502020202020204"/>
            </a:rPr>
            <a:t>'s</a:t>
          </a:r>
        </a:p>
      </dsp:txBody>
      <dsp:txXfrm>
        <a:off x="1093887" y="1611529"/>
        <a:ext cx="596056" cy="397371"/>
      </dsp:txXfrm>
    </dsp:sp>
    <dsp:sp modelId="{BD45B897-F7DE-4C33-8318-7327FBCB3F9E}">
      <dsp:nvSpPr>
        <dsp:cNvPr id="0" name=""/>
        <dsp:cNvSpPr/>
      </dsp:nvSpPr>
      <dsp:spPr>
        <a:xfrm>
          <a:off x="1789286" y="1611529"/>
          <a:ext cx="993427" cy="397371"/>
        </a:xfrm>
        <a:prstGeom prst="chevron">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004" tIns="10668" rIns="10668" bIns="10668" numCol="1" spcCol="1270" anchor="ctr" anchorCtr="0">
          <a:noAutofit/>
        </a:bodyPr>
        <a:lstStyle/>
        <a:p>
          <a:pPr marL="0" lvl="0" indent="0" algn="ctr" defTabSz="355600">
            <a:lnSpc>
              <a:spcPct val="90000"/>
            </a:lnSpc>
            <a:spcBef>
              <a:spcPct val="0"/>
            </a:spcBef>
            <a:spcAft>
              <a:spcPct val="35000"/>
            </a:spcAft>
            <a:buNone/>
          </a:pPr>
          <a:r>
            <a:rPr lang="en-US" sz="800" kern="1200" dirty="0">
              <a:latin typeface="Century Gothic" panose="020B0502020202020204"/>
            </a:rPr>
            <a:t>try</a:t>
          </a:r>
          <a:endParaRPr lang="en-US" sz="800" kern="1200" dirty="0"/>
        </a:p>
      </dsp:txBody>
      <dsp:txXfrm>
        <a:off x="1987972" y="1611529"/>
        <a:ext cx="596056" cy="397371"/>
      </dsp:txXfrm>
    </dsp:sp>
    <dsp:sp modelId="{6BF1ACF7-6804-44D6-9529-EFDC620ECDCC}">
      <dsp:nvSpPr>
        <dsp:cNvPr id="0" name=""/>
        <dsp:cNvSpPr/>
      </dsp:nvSpPr>
      <dsp:spPr>
        <a:xfrm>
          <a:off x="2683371" y="1611529"/>
          <a:ext cx="993427" cy="397371"/>
        </a:xfrm>
        <a:prstGeom prst="chevron">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004" tIns="10668" rIns="10668" bIns="10668" numCol="1" spcCol="1270" anchor="ctr" anchorCtr="0">
          <a:noAutofit/>
        </a:bodyPr>
        <a:lstStyle/>
        <a:p>
          <a:pPr marL="0" lvl="0" indent="0" algn="ctr" defTabSz="355600">
            <a:lnSpc>
              <a:spcPct val="90000"/>
            </a:lnSpc>
            <a:spcBef>
              <a:spcPct val="0"/>
            </a:spcBef>
            <a:spcAft>
              <a:spcPct val="35000"/>
            </a:spcAft>
            <a:buNone/>
          </a:pPr>
          <a:r>
            <a:rPr lang="en-US" sz="800" kern="1200" dirty="0">
              <a:latin typeface="Century Gothic" panose="020B0502020202020204"/>
            </a:rPr>
            <a:t>Tokenizing</a:t>
          </a:r>
          <a:endParaRPr lang="en-US" sz="800" kern="1200" dirty="0"/>
        </a:p>
      </dsp:txBody>
      <dsp:txXfrm>
        <a:off x="2882057" y="1611529"/>
        <a:ext cx="596056" cy="397371"/>
      </dsp:txXfrm>
    </dsp:sp>
    <dsp:sp modelId="{5B33D9FC-007E-4E38-B4C4-8931A1567950}">
      <dsp:nvSpPr>
        <dsp:cNvPr id="0" name=""/>
        <dsp:cNvSpPr/>
      </dsp:nvSpPr>
      <dsp:spPr>
        <a:xfrm>
          <a:off x="3577456" y="1611529"/>
          <a:ext cx="993427" cy="397371"/>
        </a:xfrm>
        <a:prstGeom prst="chevron">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004" tIns="10668" rIns="10668" bIns="10668" numCol="1" spcCol="1270" anchor="ctr" anchorCtr="0">
          <a:noAutofit/>
        </a:bodyPr>
        <a:lstStyle/>
        <a:p>
          <a:pPr marL="0" lvl="0" indent="0" algn="ctr" defTabSz="355600">
            <a:lnSpc>
              <a:spcPct val="90000"/>
            </a:lnSpc>
            <a:spcBef>
              <a:spcPct val="0"/>
            </a:spcBef>
            <a:spcAft>
              <a:spcPct val="35000"/>
            </a:spcAft>
            <a:buNone/>
          </a:pPr>
          <a:r>
            <a:rPr lang="en-US" sz="800" kern="1200" dirty="0">
              <a:latin typeface="Century Gothic" panose="020B0502020202020204"/>
            </a:rPr>
            <a:t>!</a:t>
          </a:r>
        </a:p>
      </dsp:txBody>
      <dsp:txXfrm>
        <a:off x="3776142" y="1611529"/>
        <a:ext cx="596056" cy="39737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733E78B-E8D8-464F-AA86-596F4EE97F24}">
      <dsp:nvSpPr>
        <dsp:cNvPr id="0" name=""/>
        <dsp:cNvSpPr/>
      </dsp:nvSpPr>
      <dsp:spPr>
        <a:xfrm>
          <a:off x="1116" y="1611529"/>
          <a:ext cx="993427" cy="397371"/>
        </a:xfrm>
        <a:prstGeom prst="chevron">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rtl="0">
            <a:lnSpc>
              <a:spcPct val="90000"/>
            </a:lnSpc>
            <a:spcBef>
              <a:spcPct val="0"/>
            </a:spcBef>
            <a:spcAft>
              <a:spcPct val="35000"/>
            </a:spcAft>
            <a:buNone/>
          </a:pPr>
          <a:r>
            <a:rPr lang="en-US" sz="1400" kern="1200" dirty="0">
              <a:latin typeface="Century Gothic" panose="020B0502020202020204"/>
            </a:rPr>
            <a:t>Let's</a:t>
          </a:r>
        </a:p>
      </dsp:txBody>
      <dsp:txXfrm>
        <a:off x="199802" y="1611529"/>
        <a:ext cx="596056" cy="397371"/>
      </dsp:txXfrm>
    </dsp:sp>
    <dsp:sp modelId="{BD45B897-F7DE-4C33-8318-7327FBCB3F9E}">
      <dsp:nvSpPr>
        <dsp:cNvPr id="0" name=""/>
        <dsp:cNvSpPr/>
      </dsp:nvSpPr>
      <dsp:spPr>
        <a:xfrm>
          <a:off x="895201" y="1611529"/>
          <a:ext cx="993427" cy="397371"/>
        </a:xfrm>
        <a:prstGeom prst="chevron">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Century Gothic" panose="020B0502020202020204"/>
            </a:rPr>
            <a:t>try</a:t>
          </a:r>
          <a:endParaRPr lang="en-US" sz="1400" kern="1200" dirty="0"/>
        </a:p>
      </dsp:txBody>
      <dsp:txXfrm>
        <a:off x="1093887" y="1611529"/>
        <a:ext cx="596056" cy="397371"/>
      </dsp:txXfrm>
    </dsp:sp>
    <dsp:sp modelId="{D59F8187-F960-4214-8FEE-9E7E611A0512}">
      <dsp:nvSpPr>
        <dsp:cNvPr id="0" name=""/>
        <dsp:cNvSpPr/>
      </dsp:nvSpPr>
      <dsp:spPr>
        <a:xfrm>
          <a:off x="1789286" y="1611529"/>
          <a:ext cx="993427" cy="397371"/>
        </a:xfrm>
        <a:prstGeom prst="chevron">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rtl="0">
            <a:lnSpc>
              <a:spcPct val="90000"/>
            </a:lnSpc>
            <a:spcBef>
              <a:spcPct val="0"/>
            </a:spcBef>
            <a:spcAft>
              <a:spcPct val="35000"/>
            </a:spcAft>
            <a:buNone/>
          </a:pPr>
          <a:r>
            <a:rPr lang="en-US" sz="1400" kern="1200" dirty="0">
              <a:latin typeface="Century Gothic" panose="020B0502020202020204"/>
            </a:rPr>
            <a:t>Token</a:t>
          </a:r>
        </a:p>
      </dsp:txBody>
      <dsp:txXfrm>
        <a:off x="1987972" y="1611529"/>
        <a:ext cx="596056" cy="397371"/>
      </dsp:txXfrm>
    </dsp:sp>
    <dsp:sp modelId="{6BF1ACF7-6804-44D6-9529-EFDC620ECDCC}">
      <dsp:nvSpPr>
        <dsp:cNvPr id="0" name=""/>
        <dsp:cNvSpPr/>
      </dsp:nvSpPr>
      <dsp:spPr>
        <a:xfrm>
          <a:off x="2683371" y="1611529"/>
          <a:ext cx="993427" cy="397371"/>
        </a:xfrm>
        <a:prstGeom prst="chevron">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Century Gothic" panose="020B0502020202020204"/>
            </a:rPr>
            <a:t>izing</a:t>
          </a:r>
          <a:endParaRPr lang="en-US" sz="1400" kern="1200" dirty="0"/>
        </a:p>
      </dsp:txBody>
      <dsp:txXfrm>
        <a:off x="2882057" y="1611529"/>
        <a:ext cx="596056" cy="397371"/>
      </dsp:txXfrm>
    </dsp:sp>
    <dsp:sp modelId="{5B33D9FC-007E-4E38-B4C4-8931A1567950}">
      <dsp:nvSpPr>
        <dsp:cNvPr id="0" name=""/>
        <dsp:cNvSpPr/>
      </dsp:nvSpPr>
      <dsp:spPr>
        <a:xfrm>
          <a:off x="3577456" y="1611529"/>
          <a:ext cx="993427" cy="397371"/>
        </a:xfrm>
        <a:prstGeom prst="chevron">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Century Gothic" panose="020B0502020202020204"/>
            </a:rPr>
            <a:t>!</a:t>
          </a:r>
        </a:p>
      </dsp:txBody>
      <dsp:txXfrm>
        <a:off x="3776142" y="1611529"/>
        <a:ext cx="596056" cy="397371"/>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0866786"/>
      </p:ext>
    </p:extLst>
  </p:cSld>
  <p:clrMap bg1="lt1" tx1="dk1" bg2="lt2" tx2="dk2" accent1="accent1" accent2="accent2" accent3="accent3" accent4="accent4" accent5="accent5" accent6="accent6" hlink="hlink" folHlink="folHlink"/>
  <p:notesStyle>
    <a:lvl1pPr marL="0" algn="l" defTabSz="457200" rtl="0" eaLnBrk="1" latinLnBrk="0" hangingPunct="1">
      <a:defRPr sz="600" kern="1200">
        <a:solidFill>
          <a:schemeClr val="tx1"/>
        </a:solidFill>
        <a:latin typeface="+mn-lt"/>
        <a:ea typeface="+mn-ea"/>
        <a:cs typeface="+mn-cs"/>
      </a:defRPr>
    </a:lvl1pPr>
    <a:lvl2pPr marL="228600" algn="l" defTabSz="457200" rtl="0" eaLnBrk="1" latinLnBrk="0" hangingPunct="1">
      <a:defRPr sz="600" kern="1200">
        <a:solidFill>
          <a:schemeClr val="tx1"/>
        </a:solidFill>
        <a:latin typeface="+mn-lt"/>
        <a:ea typeface="+mn-ea"/>
        <a:cs typeface="+mn-cs"/>
      </a:defRPr>
    </a:lvl2pPr>
    <a:lvl3pPr marL="457200" algn="l" defTabSz="457200" rtl="0" eaLnBrk="1" latinLnBrk="0" hangingPunct="1">
      <a:defRPr sz="600" kern="1200">
        <a:solidFill>
          <a:schemeClr val="tx1"/>
        </a:solidFill>
        <a:latin typeface="+mn-lt"/>
        <a:ea typeface="+mn-ea"/>
        <a:cs typeface="+mn-cs"/>
      </a:defRPr>
    </a:lvl3pPr>
    <a:lvl4pPr marL="685800" algn="l" defTabSz="457200" rtl="0" eaLnBrk="1" latinLnBrk="0" hangingPunct="1">
      <a:defRPr sz="600" kern="1200">
        <a:solidFill>
          <a:schemeClr val="tx1"/>
        </a:solidFill>
        <a:latin typeface="+mn-lt"/>
        <a:ea typeface="+mn-ea"/>
        <a:cs typeface="+mn-cs"/>
      </a:defRPr>
    </a:lvl4pPr>
    <a:lvl5pPr marL="914400" algn="l" defTabSz="457200" rtl="0" eaLnBrk="1" latinLnBrk="0" hangingPunct="1">
      <a:defRPr sz="600" kern="1200">
        <a:solidFill>
          <a:schemeClr val="tx1"/>
        </a:solidFill>
        <a:latin typeface="+mn-lt"/>
        <a:ea typeface="+mn-ea"/>
        <a:cs typeface="+mn-cs"/>
      </a:defRPr>
    </a:lvl5pPr>
    <a:lvl6pPr marL="1143000" algn="l" defTabSz="457200" rtl="0" eaLnBrk="1" latinLnBrk="0" hangingPunct="1">
      <a:defRPr sz="600" kern="1200">
        <a:solidFill>
          <a:schemeClr val="tx1"/>
        </a:solidFill>
        <a:latin typeface="+mn-lt"/>
        <a:ea typeface="+mn-ea"/>
        <a:cs typeface="+mn-cs"/>
      </a:defRPr>
    </a:lvl6pPr>
    <a:lvl7pPr marL="1371600" algn="l" defTabSz="457200" rtl="0" eaLnBrk="1" latinLnBrk="0" hangingPunct="1">
      <a:defRPr sz="600" kern="1200">
        <a:solidFill>
          <a:schemeClr val="tx1"/>
        </a:solidFill>
        <a:latin typeface="+mn-lt"/>
        <a:ea typeface="+mn-ea"/>
        <a:cs typeface="+mn-cs"/>
      </a:defRPr>
    </a:lvl7pPr>
    <a:lvl8pPr marL="1600200" algn="l" defTabSz="457200" rtl="0" eaLnBrk="1" latinLnBrk="0" hangingPunct="1">
      <a:defRPr sz="600" kern="1200">
        <a:solidFill>
          <a:schemeClr val="tx1"/>
        </a:solidFill>
        <a:latin typeface="+mn-lt"/>
        <a:ea typeface="+mn-ea"/>
        <a:cs typeface="+mn-cs"/>
      </a:defRPr>
    </a:lvl8pPr>
    <a:lvl9pPr marL="1828800" algn="l" defTabSz="457200" rtl="0" eaLnBrk="1" latinLnBrk="0" hangingPunct="1">
      <a:defRPr sz="6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dirty="0"/>
              <a:t>Click to edit Master title style</a:t>
            </a:r>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4AAD347D-5ACD-4C99-B74B-A9C85AD731AF}" type="datetimeFigureOut">
              <a:rPr lang="en-US" dirty="0"/>
              <a:t>3/25/2023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19867389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dirty="0"/>
              <a:t>Click to edit Master title style</a:t>
            </a:r>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3/25/2023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30369190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dirty="0"/>
              <a:t>Click to edit Master title style</a:t>
            </a:r>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3/25/2023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22727934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dirty="0"/>
              <a:t>Click to edit Master title style</a:t>
            </a:r>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dirty="0"/>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3/25/2023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301165394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dirty="0"/>
              <a:t>Click to edit Master title style</a:t>
            </a:r>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3/25/2023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5761171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dirty="0"/>
              <a:t>Click to edit Master title style</a:t>
            </a:r>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3/25/2023</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327577221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dirty="0"/>
              <a:t>Click to edit Master title style</a:t>
            </a:r>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3/25/2023</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15306983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nchor="t" anchorCtr="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4509A250-FF31-4206-8172-F9D3106AACB1}" type="datetimeFigureOut">
              <a:rPr lang="en-US" dirty="0"/>
              <a:t>3/25/2023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263605889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dirty="0"/>
              <a:t>Click to edit Master title style</a:t>
            </a:r>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4509A250-FF31-4206-8172-F9D3106AACB1}" type="datetimeFigureOut">
              <a:rPr lang="en-US" dirty="0"/>
              <a:t>3/25/2023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153162957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75923D9E-9381-3D11-B31A-1BF5C97F35B0}"/>
              </a:ext>
            </a:extLst>
          </p:cNvPr>
          <p:cNvGrpSpPr/>
          <p:nvPr userDrawn="1"/>
        </p:nvGrpSpPr>
        <p:grpSpPr>
          <a:xfrm>
            <a:off x="6452303" y="3405019"/>
            <a:ext cx="5739697" cy="3467971"/>
            <a:chOff x="5009037" y="2525712"/>
            <a:chExt cx="7170193" cy="4332288"/>
          </a:xfrm>
        </p:grpSpPr>
        <p:sp>
          <p:nvSpPr>
            <p:cNvPr id="7" name="Freeform 7">
              <a:extLst>
                <a:ext uri="{FF2B5EF4-FFF2-40B4-BE49-F238E27FC236}">
                  <a16:creationId xmlns:a16="http://schemas.microsoft.com/office/drawing/2014/main" id="{89E777D0-3240-08CE-6B6C-B33B910B8490}"/>
                </a:ext>
              </a:extLst>
            </p:cNvPr>
            <p:cNvSpPr>
              <a:spLocks/>
            </p:cNvSpPr>
            <p:nvPr/>
          </p:nvSpPr>
          <p:spPr bwMode="auto">
            <a:xfrm>
              <a:off x="5009037" y="2525712"/>
              <a:ext cx="3601721" cy="4332288"/>
            </a:xfrm>
            <a:custGeom>
              <a:avLst/>
              <a:gdLst>
                <a:gd name="T0" fmla="*/ 1198 w 1198"/>
                <a:gd name="T1" fmla="*/ 0 h 1441"/>
                <a:gd name="T2" fmla="*/ 0 w 1198"/>
                <a:gd name="T3" fmla="*/ 1441 h 1441"/>
                <a:gd name="T4" fmla="*/ 1198 w 1198"/>
                <a:gd name="T5" fmla="*/ 1441 h 1441"/>
                <a:gd name="T6" fmla="*/ 1198 w 1198"/>
                <a:gd name="T7" fmla="*/ 0 h 1441"/>
              </a:gdLst>
              <a:ahLst/>
              <a:cxnLst>
                <a:cxn ang="0">
                  <a:pos x="T0" y="T1"/>
                </a:cxn>
                <a:cxn ang="0">
                  <a:pos x="T2" y="T3"/>
                </a:cxn>
                <a:cxn ang="0">
                  <a:pos x="T4" y="T5"/>
                </a:cxn>
                <a:cxn ang="0">
                  <a:pos x="T6" y="T7"/>
                </a:cxn>
              </a:cxnLst>
              <a:rect l="0" t="0" r="r" b="b"/>
              <a:pathLst>
                <a:path w="1198" h="1441">
                  <a:moveTo>
                    <a:pt x="1198" y="0"/>
                  </a:moveTo>
                  <a:lnTo>
                    <a:pt x="0" y="1441"/>
                  </a:lnTo>
                  <a:lnTo>
                    <a:pt x="1198" y="1441"/>
                  </a:lnTo>
                  <a:lnTo>
                    <a:pt x="1198" y="0"/>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8" name="Freeform 6">
              <a:extLst>
                <a:ext uri="{FF2B5EF4-FFF2-40B4-BE49-F238E27FC236}">
                  <a16:creationId xmlns:a16="http://schemas.microsoft.com/office/drawing/2014/main" id="{EFEA81A2-6893-518C-6AF3-37C987789C86}"/>
                </a:ext>
              </a:extLst>
            </p:cNvPr>
            <p:cNvSpPr>
              <a:spLocks/>
            </p:cNvSpPr>
            <p:nvPr/>
          </p:nvSpPr>
          <p:spPr bwMode="auto">
            <a:xfrm>
              <a:off x="8589536" y="2525712"/>
              <a:ext cx="3589694" cy="4332288"/>
            </a:xfrm>
            <a:custGeom>
              <a:avLst/>
              <a:gdLst>
                <a:gd name="T0" fmla="*/ 0 w 1194"/>
                <a:gd name="T1" fmla="*/ 0 h 1441"/>
                <a:gd name="T2" fmla="*/ 1194 w 1194"/>
                <a:gd name="T3" fmla="*/ 1441 h 1441"/>
                <a:gd name="T4" fmla="*/ 0 w 1194"/>
                <a:gd name="T5" fmla="*/ 1441 h 1441"/>
                <a:gd name="T6" fmla="*/ 0 w 1194"/>
                <a:gd name="T7" fmla="*/ 0 h 1441"/>
              </a:gdLst>
              <a:ahLst/>
              <a:cxnLst>
                <a:cxn ang="0">
                  <a:pos x="T0" y="T1"/>
                </a:cxn>
                <a:cxn ang="0">
                  <a:pos x="T2" y="T3"/>
                </a:cxn>
                <a:cxn ang="0">
                  <a:pos x="T4" y="T5"/>
                </a:cxn>
                <a:cxn ang="0">
                  <a:pos x="T6" y="T7"/>
                </a:cxn>
              </a:cxnLst>
              <a:rect l="0" t="0" r="r" b="b"/>
              <a:pathLst>
                <a:path w="1194" h="1441">
                  <a:moveTo>
                    <a:pt x="0" y="0"/>
                  </a:moveTo>
                  <a:lnTo>
                    <a:pt x="1194" y="1441"/>
                  </a:lnTo>
                  <a:lnTo>
                    <a:pt x="0" y="1441"/>
                  </a:lnTo>
                  <a:lnTo>
                    <a:pt x="0" y="0"/>
                  </a:ln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endParaRPr lang="en-US" dirty="0"/>
            </a:p>
          </p:txBody>
        </p:sp>
      </p:grpSp>
      <p:grpSp>
        <p:nvGrpSpPr>
          <p:cNvPr id="9" name="Group 8">
            <a:extLst>
              <a:ext uri="{FF2B5EF4-FFF2-40B4-BE49-F238E27FC236}">
                <a16:creationId xmlns:a16="http://schemas.microsoft.com/office/drawing/2014/main" id="{0F297964-0B81-31DC-6D6D-1414832238B1}"/>
              </a:ext>
            </a:extLst>
          </p:cNvPr>
          <p:cNvGrpSpPr/>
          <p:nvPr userDrawn="1"/>
        </p:nvGrpSpPr>
        <p:grpSpPr>
          <a:xfrm flipH="1" flipV="1">
            <a:off x="6465610" y="0"/>
            <a:ext cx="5739697" cy="3467971"/>
            <a:chOff x="5183405" y="2678112"/>
            <a:chExt cx="7170193" cy="4332288"/>
          </a:xfrm>
        </p:grpSpPr>
        <p:sp>
          <p:nvSpPr>
            <p:cNvPr id="10" name="Freeform 7">
              <a:extLst>
                <a:ext uri="{FF2B5EF4-FFF2-40B4-BE49-F238E27FC236}">
                  <a16:creationId xmlns:a16="http://schemas.microsoft.com/office/drawing/2014/main" id="{CE4FDB43-7466-4B74-330E-836DA9504C90}"/>
                </a:ext>
              </a:extLst>
            </p:cNvPr>
            <p:cNvSpPr>
              <a:spLocks/>
            </p:cNvSpPr>
            <p:nvPr/>
          </p:nvSpPr>
          <p:spPr bwMode="auto">
            <a:xfrm>
              <a:off x="5183405" y="2678112"/>
              <a:ext cx="3601721" cy="4332288"/>
            </a:xfrm>
            <a:custGeom>
              <a:avLst/>
              <a:gdLst>
                <a:gd name="T0" fmla="*/ 1198 w 1198"/>
                <a:gd name="T1" fmla="*/ 0 h 1441"/>
                <a:gd name="T2" fmla="*/ 0 w 1198"/>
                <a:gd name="T3" fmla="*/ 1441 h 1441"/>
                <a:gd name="T4" fmla="*/ 1198 w 1198"/>
                <a:gd name="T5" fmla="*/ 1441 h 1441"/>
                <a:gd name="T6" fmla="*/ 1198 w 1198"/>
                <a:gd name="T7" fmla="*/ 0 h 1441"/>
              </a:gdLst>
              <a:ahLst/>
              <a:cxnLst>
                <a:cxn ang="0">
                  <a:pos x="T0" y="T1"/>
                </a:cxn>
                <a:cxn ang="0">
                  <a:pos x="T2" y="T3"/>
                </a:cxn>
                <a:cxn ang="0">
                  <a:pos x="T4" y="T5"/>
                </a:cxn>
                <a:cxn ang="0">
                  <a:pos x="T6" y="T7"/>
                </a:cxn>
              </a:cxnLst>
              <a:rect l="0" t="0" r="r" b="b"/>
              <a:pathLst>
                <a:path w="1198" h="1441">
                  <a:moveTo>
                    <a:pt x="1198" y="0"/>
                  </a:moveTo>
                  <a:lnTo>
                    <a:pt x="0" y="1441"/>
                  </a:lnTo>
                  <a:lnTo>
                    <a:pt x="1198" y="1441"/>
                  </a:lnTo>
                  <a:lnTo>
                    <a:pt x="1198" y="0"/>
                  </a:lnTo>
                  <a:close/>
                </a:path>
              </a:pathLst>
            </a:custGeom>
            <a:solidFill>
              <a:schemeClr val="accent4"/>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11" name="Freeform 6">
              <a:extLst>
                <a:ext uri="{FF2B5EF4-FFF2-40B4-BE49-F238E27FC236}">
                  <a16:creationId xmlns:a16="http://schemas.microsoft.com/office/drawing/2014/main" id="{2EA39DB9-F1B4-F4E9-CF4D-717B0CD747DA}"/>
                </a:ext>
              </a:extLst>
            </p:cNvPr>
            <p:cNvSpPr>
              <a:spLocks/>
            </p:cNvSpPr>
            <p:nvPr/>
          </p:nvSpPr>
          <p:spPr bwMode="auto">
            <a:xfrm>
              <a:off x="8763903" y="2678112"/>
              <a:ext cx="3589695" cy="4332288"/>
            </a:xfrm>
            <a:custGeom>
              <a:avLst/>
              <a:gdLst>
                <a:gd name="T0" fmla="*/ 0 w 1194"/>
                <a:gd name="T1" fmla="*/ 0 h 1441"/>
                <a:gd name="T2" fmla="*/ 1194 w 1194"/>
                <a:gd name="T3" fmla="*/ 1441 h 1441"/>
                <a:gd name="T4" fmla="*/ 0 w 1194"/>
                <a:gd name="T5" fmla="*/ 1441 h 1441"/>
                <a:gd name="T6" fmla="*/ 0 w 1194"/>
                <a:gd name="T7" fmla="*/ 0 h 1441"/>
              </a:gdLst>
              <a:ahLst/>
              <a:cxnLst>
                <a:cxn ang="0">
                  <a:pos x="T0" y="T1"/>
                </a:cxn>
                <a:cxn ang="0">
                  <a:pos x="T2" y="T3"/>
                </a:cxn>
                <a:cxn ang="0">
                  <a:pos x="T4" y="T5"/>
                </a:cxn>
                <a:cxn ang="0">
                  <a:pos x="T6" y="T7"/>
                </a:cxn>
              </a:cxnLst>
              <a:rect l="0" t="0" r="r" b="b"/>
              <a:pathLst>
                <a:path w="1194" h="1441">
                  <a:moveTo>
                    <a:pt x="0" y="0"/>
                  </a:moveTo>
                  <a:lnTo>
                    <a:pt x="1194" y="1441"/>
                  </a:lnTo>
                  <a:lnTo>
                    <a:pt x="0" y="1441"/>
                  </a:lnTo>
                  <a:lnTo>
                    <a:pt x="0" y="0"/>
                  </a:lnTo>
                  <a:close/>
                </a:path>
              </a:pathLst>
            </a:custGeom>
            <a:solidFill>
              <a:schemeClr val="accent5"/>
            </a:solidFill>
            <a:ln>
              <a:noFill/>
            </a:ln>
          </p:spPr>
          <p:txBody>
            <a:bodyPr vert="horz" wrap="square" lIns="91440" tIns="45720" rIns="91440" bIns="45720" numCol="1" anchor="t" anchorCtr="0" compatLnSpc="1">
              <a:prstTxWarp prst="textNoShape">
                <a:avLst/>
              </a:prstTxWarp>
              <a:noAutofit/>
            </a:bodyPr>
            <a:lstStyle/>
            <a:p>
              <a:endParaRPr lang="en-US" dirty="0"/>
            </a:p>
          </p:txBody>
        </p:sp>
      </p:grpSp>
      <p:sp>
        <p:nvSpPr>
          <p:cNvPr id="14" name="Image 2" descr="preencoded.png">
            <a:extLst>
              <a:ext uri="{FF2B5EF4-FFF2-40B4-BE49-F238E27FC236}">
                <a16:creationId xmlns:a16="http://schemas.microsoft.com/office/drawing/2014/main" id="{EFFAEAD9-58A9-096B-C6D0-58F7AD08EB20}"/>
              </a:ext>
            </a:extLst>
          </p:cNvPr>
          <p:cNvSpPr/>
          <p:nvPr/>
        </p:nvSpPr>
        <p:spPr>
          <a:xfrm>
            <a:off x="7642518" y="4577658"/>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noAutofit/>
          </a:bodyPr>
          <a:lstStyle/>
          <a:p>
            <a:endParaRPr lang="en-US" dirty="0"/>
          </a:p>
        </p:txBody>
      </p:sp>
      <p:sp>
        <p:nvSpPr>
          <p:cNvPr id="2" name="Title 1">
            <a:extLst>
              <a:ext uri="{FF2B5EF4-FFF2-40B4-BE49-F238E27FC236}">
                <a16:creationId xmlns:a16="http://schemas.microsoft.com/office/drawing/2014/main" id="{9A1CFBBA-B680-A6A7-3C4B-5FEAC4253283}"/>
              </a:ext>
            </a:extLst>
          </p:cNvPr>
          <p:cNvSpPr>
            <a:spLocks noGrp="1"/>
          </p:cNvSpPr>
          <p:nvPr>
            <p:ph type="title"/>
          </p:nvPr>
        </p:nvSpPr>
        <p:spPr>
          <a:xfrm>
            <a:off x="1499616" y="1901952"/>
            <a:ext cx="5693664" cy="768096"/>
          </a:xfrm>
        </p:spPr>
        <p:txBody>
          <a:bodyPr>
            <a:noAutofit/>
          </a:bodyPr>
          <a:lstStyle>
            <a:lvl1pPr algn="l">
              <a:lnSpc>
                <a:spcPct val="100000"/>
              </a:lnSpc>
              <a:defRPr/>
            </a:lvl1pPr>
          </a:lstStyle>
          <a:p>
            <a:r>
              <a:rPr lang="en-US" dirty="0"/>
              <a:t>Click to edit Master title style</a:t>
            </a:r>
          </a:p>
        </p:txBody>
      </p:sp>
      <p:sp>
        <p:nvSpPr>
          <p:cNvPr id="13" name="Content Placeholder 2">
            <a:extLst>
              <a:ext uri="{FF2B5EF4-FFF2-40B4-BE49-F238E27FC236}">
                <a16:creationId xmlns:a16="http://schemas.microsoft.com/office/drawing/2014/main" id="{72386C43-DD10-E892-08AD-D6F4AE9617DD}"/>
              </a:ext>
            </a:extLst>
          </p:cNvPr>
          <p:cNvSpPr>
            <a:spLocks noGrp="1"/>
          </p:cNvSpPr>
          <p:nvPr>
            <p:ph idx="1"/>
          </p:nvPr>
        </p:nvSpPr>
        <p:spPr>
          <a:xfrm>
            <a:off x="1499616" y="2770632"/>
            <a:ext cx="5693664" cy="3122168"/>
          </a:xfrm>
        </p:spPr>
        <p:txBody>
          <a:bodyPr>
            <a:noAutofit/>
          </a:bodyPr>
          <a:lstStyle>
            <a:lvl1pPr marL="0" indent="0">
              <a:lnSpc>
                <a:spcPct val="150000"/>
              </a:lnSpc>
              <a:spcBef>
                <a:spcPts val="0"/>
              </a:spcBef>
              <a:buNone/>
              <a:defRPr sz="2400"/>
            </a:lvl1pPr>
            <a:lvl2pPr marL="347472">
              <a:lnSpc>
                <a:spcPct val="150000"/>
              </a:lnSpc>
              <a:spcBef>
                <a:spcPts val="0"/>
              </a:spcBef>
              <a:defRPr sz="2000"/>
            </a:lvl2pPr>
            <a:lvl3pPr marL="685800">
              <a:lnSpc>
                <a:spcPct val="150000"/>
              </a:lnSpc>
              <a:spcBef>
                <a:spcPts val="0"/>
              </a:spcBef>
              <a:defRPr sz="1800"/>
            </a:lvl3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415936713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Table">
    <p:spTree>
      <p:nvGrpSpPr>
        <p:cNvPr id="1" name=""/>
        <p:cNvGrpSpPr/>
        <p:nvPr/>
      </p:nvGrpSpPr>
      <p:grpSpPr>
        <a:xfrm>
          <a:off x="0" y="0"/>
          <a:ext cx="0" cy="0"/>
          <a:chOff x="0" y="0"/>
          <a:chExt cx="0" cy="0"/>
        </a:xfrm>
      </p:grpSpPr>
      <p:sp>
        <p:nvSpPr>
          <p:cNvPr id="28" name="Freeform: Shape 27">
            <a:extLst>
              <a:ext uri="{FF2B5EF4-FFF2-40B4-BE49-F238E27FC236}">
                <a16:creationId xmlns:a16="http://schemas.microsoft.com/office/drawing/2014/main" id="{B0C0F070-237F-C60F-3458-4D4D9BA0A222}"/>
              </a:ext>
            </a:extLst>
          </p:cNvPr>
          <p:cNvSpPr/>
          <p:nvPr userDrawn="1"/>
        </p:nvSpPr>
        <p:spPr>
          <a:xfrm>
            <a:off x="9866106" y="0"/>
            <a:ext cx="2325894" cy="2180854"/>
          </a:xfrm>
          <a:custGeom>
            <a:avLst/>
            <a:gdLst>
              <a:gd name="connsiteX0" fmla="*/ 2066927 w 2325894"/>
              <a:gd name="connsiteY0" fmla="*/ 0 h 2180854"/>
              <a:gd name="connsiteX1" fmla="*/ 2098882 w 2325894"/>
              <a:gd name="connsiteY1" fmla="*/ 0 h 2180854"/>
              <a:gd name="connsiteX2" fmla="*/ 2128893 w 2325894"/>
              <a:gd name="connsiteY2" fmla="*/ 44463 h 2180854"/>
              <a:gd name="connsiteX3" fmla="*/ 2269798 w 2325894"/>
              <a:gd name="connsiteY3" fmla="*/ 120493 h 2180854"/>
              <a:gd name="connsiteX4" fmla="*/ 2325894 w 2325894"/>
              <a:gd name="connsiteY4" fmla="*/ 126162 h 2180854"/>
              <a:gd name="connsiteX5" fmla="*/ 2325894 w 2325894"/>
              <a:gd name="connsiteY5" fmla="*/ 149263 h 2180854"/>
              <a:gd name="connsiteX6" fmla="*/ 2265120 w 2325894"/>
              <a:gd name="connsiteY6" fmla="*/ 143117 h 2180854"/>
              <a:gd name="connsiteX7" fmla="*/ 2075647 w 2325894"/>
              <a:gd name="connsiteY7" fmla="*/ 16048 h 2180854"/>
              <a:gd name="connsiteX8" fmla="*/ 1926448 w 2325894"/>
              <a:gd name="connsiteY8" fmla="*/ 0 h 2180854"/>
              <a:gd name="connsiteX9" fmla="*/ 1950522 w 2325894"/>
              <a:gd name="connsiteY9" fmla="*/ 0 h 2180854"/>
              <a:gd name="connsiteX10" fmla="*/ 1952130 w 2325894"/>
              <a:gd name="connsiteY10" fmla="*/ 5167 h 2180854"/>
              <a:gd name="connsiteX11" fmla="*/ 2244242 w 2325894"/>
              <a:gd name="connsiteY11" fmla="*/ 244834 h 2180854"/>
              <a:gd name="connsiteX12" fmla="*/ 2325894 w 2325894"/>
              <a:gd name="connsiteY12" fmla="*/ 253091 h 2180854"/>
              <a:gd name="connsiteX13" fmla="*/ 2325894 w 2325894"/>
              <a:gd name="connsiteY13" fmla="*/ 276192 h 2180854"/>
              <a:gd name="connsiteX14" fmla="*/ 2239598 w 2325894"/>
              <a:gd name="connsiteY14" fmla="*/ 267464 h 2180854"/>
              <a:gd name="connsiteX15" fmla="*/ 1930848 w 2325894"/>
              <a:gd name="connsiteY15" fmla="*/ 14141 h 2180854"/>
              <a:gd name="connsiteX16" fmla="*/ 1794114 w 2325894"/>
              <a:gd name="connsiteY16" fmla="*/ 0 h 2180854"/>
              <a:gd name="connsiteX17" fmla="*/ 1818202 w 2325894"/>
              <a:gd name="connsiteY17" fmla="*/ 0 h 2180854"/>
              <a:gd name="connsiteX18" fmla="*/ 1835170 w 2325894"/>
              <a:gd name="connsiteY18" fmla="*/ 54535 h 2180854"/>
              <a:gd name="connsiteX19" fmla="*/ 2218687 w 2325894"/>
              <a:gd name="connsiteY19" fmla="*/ 369191 h 2180854"/>
              <a:gd name="connsiteX20" fmla="*/ 2325894 w 2325894"/>
              <a:gd name="connsiteY20" fmla="*/ 380032 h 2180854"/>
              <a:gd name="connsiteX21" fmla="*/ 2325894 w 2325894"/>
              <a:gd name="connsiteY21" fmla="*/ 403132 h 2180854"/>
              <a:gd name="connsiteX22" fmla="*/ 2214043 w 2325894"/>
              <a:gd name="connsiteY22" fmla="*/ 391825 h 2180854"/>
              <a:gd name="connsiteX23" fmla="*/ 1813889 w 2325894"/>
              <a:gd name="connsiteY23" fmla="*/ 63559 h 2180854"/>
              <a:gd name="connsiteX24" fmla="*/ 1661683 w 2325894"/>
              <a:gd name="connsiteY24" fmla="*/ 0 h 2180854"/>
              <a:gd name="connsiteX25" fmla="*/ 1685874 w 2325894"/>
              <a:gd name="connsiteY25" fmla="*/ 0 h 2180854"/>
              <a:gd name="connsiteX26" fmla="*/ 1718212 w 2325894"/>
              <a:gd name="connsiteY26" fmla="*/ 103965 h 2180854"/>
              <a:gd name="connsiteX27" fmla="*/ 2193133 w 2325894"/>
              <a:gd name="connsiteY27" fmla="*/ 493659 h 2180854"/>
              <a:gd name="connsiteX28" fmla="*/ 2325894 w 2325894"/>
              <a:gd name="connsiteY28" fmla="*/ 507083 h 2180854"/>
              <a:gd name="connsiteX29" fmla="*/ 2325894 w 2325894"/>
              <a:gd name="connsiteY29" fmla="*/ 530183 h 2180854"/>
              <a:gd name="connsiteX30" fmla="*/ 2188450 w 2325894"/>
              <a:gd name="connsiteY30" fmla="*/ 516288 h 2180854"/>
              <a:gd name="connsiteX31" fmla="*/ 1696817 w 2325894"/>
              <a:gd name="connsiteY31" fmla="*/ 112939 h 2180854"/>
              <a:gd name="connsiteX32" fmla="*/ 1531553 w 2325894"/>
              <a:gd name="connsiteY32" fmla="*/ 0 h 2180854"/>
              <a:gd name="connsiteX33" fmla="*/ 1554659 w 2325894"/>
              <a:gd name="connsiteY33" fmla="*/ 0 h 2180854"/>
              <a:gd name="connsiteX34" fmla="*/ 1555243 w 2325894"/>
              <a:gd name="connsiteY34" fmla="*/ 5776 h 2180854"/>
              <a:gd name="connsiteX35" fmla="*/ 2245588 w 2325894"/>
              <a:gd name="connsiteY35" fmla="*/ 629962 h 2180854"/>
              <a:gd name="connsiteX36" fmla="*/ 2325894 w 2325894"/>
              <a:gd name="connsiteY36" fmla="*/ 634030 h 2180854"/>
              <a:gd name="connsiteX37" fmla="*/ 2325894 w 2325894"/>
              <a:gd name="connsiteY37" fmla="*/ 657131 h 2180854"/>
              <a:gd name="connsiteX38" fmla="*/ 2243214 w 2325894"/>
              <a:gd name="connsiteY38" fmla="*/ 652943 h 2180854"/>
              <a:gd name="connsiteX39" fmla="*/ 1532607 w 2325894"/>
              <a:gd name="connsiteY39" fmla="*/ 10419 h 2180854"/>
              <a:gd name="connsiteX40" fmla="*/ 1404609 w 2325894"/>
              <a:gd name="connsiteY40" fmla="*/ 0 h 2180854"/>
              <a:gd name="connsiteX41" fmla="*/ 1427709 w 2325894"/>
              <a:gd name="connsiteY41" fmla="*/ 0 h 2180854"/>
              <a:gd name="connsiteX42" fmla="*/ 1430873 w 2325894"/>
              <a:gd name="connsiteY42" fmla="*/ 31287 h 2180854"/>
              <a:gd name="connsiteX43" fmla="*/ 2232606 w 2325894"/>
              <a:gd name="connsiteY43" fmla="*/ 756233 h 2180854"/>
              <a:gd name="connsiteX44" fmla="*/ 2325894 w 2325894"/>
              <a:gd name="connsiteY44" fmla="*/ 760959 h 2180854"/>
              <a:gd name="connsiteX45" fmla="*/ 2325894 w 2325894"/>
              <a:gd name="connsiteY45" fmla="*/ 784060 h 2180854"/>
              <a:gd name="connsiteX46" fmla="*/ 2230270 w 2325894"/>
              <a:gd name="connsiteY46" fmla="*/ 779216 h 2180854"/>
              <a:gd name="connsiteX47" fmla="*/ 1408246 w 2325894"/>
              <a:gd name="connsiteY47" fmla="*/ 35964 h 2180854"/>
              <a:gd name="connsiteX48" fmla="*/ 1274343 w 2325894"/>
              <a:gd name="connsiteY48" fmla="*/ 0 h 2180854"/>
              <a:gd name="connsiteX49" fmla="*/ 1300756 w 2325894"/>
              <a:gd name="connsiteY49" fmla="*/ 0 h 2180854"/>
              <a:gd name="connsiteX50" fmla="*/ 1306507 w 2325894"/>
              <a:gd name="connsiteY50" fmla="*/ 56884 h 2180854"/>
              <a:gd name="connsiteX51" fmla="*/ 2219643 w 2325894"/>
              <a:gd name="connsiteY51" fmla="*/ 882640 h 2180854"/>
              <a:gd name="connsiteX52" fmla="*/ 2325894 w 2325894"/>
              <a:gd name="connsiteY52" fmla="*/ 888022 h 2180854"/>
              <a:gd name="connsiteX53" fmla="*/ 2325894 w 2325894"/>
              <a:gd name="connsiteY53" fmla="*/ 911123 h 2180854"/>
              <a:gd name="connsiteX54" fmla="*/ 2217286 w 2325894"/>
              <a:gd name="connsiteY54" fmla="*/ 905621 h 2180854"/>
              <a:gd name="connsiteX55" fmla="*/ 1283761 w 2325894"/>
              <a:gd name="connsiteY55" fmla="*/ 61528 h 2180854"/>
              <a:gd name="connsiteX56" fmla="*/ 1146071 w 2325894"/>
              <a:gd name="connsiteY56" fmla="*/ 0 h 2180854"/>
              <a:gd name="connsiteX57" fmla="*/ 1169414 w 2325894"/>
              <a:gd name="connsiteY57" fmla="*/ 0 h 2180854"/>
              <a:gd name="connsiteX58" fmla="*/ 1182030 w 2325894"/>
              <a:gd name="connsiteY58" fmla="*/ 82429 h 2180854"/>
              <a:gd name="connsiteX59" fmla="*/ 2206679 w 2325894"/>
              <a:gd name="connsiteY59" fmla="*/ 1008912 h 2180854"/>
              <a:gd name="connsiteX60" fmla="*/ 2325894 w 2325894"/>
              <a:gd name="connsiteY60" fmla="*/ 1014951 h 2180854"/>
              <a:gd name="connsiteX61" fmla="*/ 2325894 w 2325894"/>
              <a:gd name="connsiteY61" fmla="*/ 1038052 h 2180854"/>
              <a:gd name="connsiteX62" fmla="*/ 2204323 w 2325894"/>
              <a:gd name="connsiteY62" fmla="*/ 1031893 h 2180854"/>
              <a:gd name="connsiteX63" fmla="*/ 1159398 w 2325894"/>
              <a:gd name="connsiteY63" fmla="*/ 87072 h 2180854"/>
              <a:gd name="connsiteX64" fmla="*/ 1017789 w 2325894"/>
              <a:gd name="connsiteY64" fmla="*/ 0 h 2180854"/>
              <a:gd name="connsiteX65" fmla="*/ 1041132 w 2325894"/>
              <a:gd name="connsiteY65" fmla="*/ 0 h 2180854"/>
              <a:gd name="connsiteX66" fmla="*/ 1057661 w 2325894"/>
              <a:gd name="connsiteY66" fmla="*/ 107992 h 2180854"/>
              <a:gd name="connsiteX67" fmla="*/ 2193716 w 2325894"/>
              <a:gd name="connsiteY67" fmla="*/ 1135208 h 2180854"/>
              <a:gd name="connsiteX68" fmla="*/ 2325894 w 2325894"/>
              <a:gd name="connsiteY68" fmla="*/ 1141903 h 2180854"/>
              <a:gd name="connsiteX69" fmla="*/ 2325894 w 2325894"/>
              <a:gd name="connsiteY69" fmla="*/ 1165004 h 2180854"/>
              <a:gd name="connsiteX70" fmla="*/ 2191361 w 2325894"/>
              <a:gd name="connsiteY70" fmla="*/ 1158189 h 2180854"/>
              <a:gd name="connsiteX71" fmla="*/ 1035029 w 2325894"/>
              <a:gd name="connsiteY71" fmla="*/ 112636 h 2180854"/>
              <a:gd name="connsiteX72" fmla="*/ 889397 w 2325894"/>
              <a:gd name="connsiteY72" fmla="*/ 0 h 2180854"/>
              <a:gd name="connsiteX73" fmla="*/ 912837 w 2325894"/>
              <a:gd name="connsiteY73" fmla="*/ 0 h 2180854"/>
              <a:gd name="connsiteX74" fmla="*/ 933296 w 2325894"/>
              <a:gd name="connsiteY74" fmla="*/ 133667 h 2180854"/>
              <a:gd name="connsiteX75" fmla="*/ 2180754 w 2325894"/>
              <a:gd name="connsiteY75" fmla="*/ 1261608 h 2180854"/>
              <a:gd name="connsiteX76" fmla="*/ 2325894 w 2325894"/>
              <a:gd name="connsiteY76" fmla="*/ 1268960 h 2180854"/>
              <a:gd name="connsiteX77" fmla="*/ 2325894 w 2325894"/>
              <a:gd name="connsiteY77" fmla="*/ 1292061 h 2180854"/>
              <a:gd name="connsiteX78" fmla="*/ 2178378 w 2325894"/>
              <a:gd name="connsiteY78" fmla="*/ 1284588 h 2180854"/>
              <a:gd name="connsiteX79" fmla="*/ 910550 w 2325894"/>
              <a:gd name="connsiteY79" fmla="*/ 138199 h 2180854"/>
              <a:gd name="connsiteX80" fmla="*/ 761929 w 2325894"/>
              <a:gd name="connsiteY80" fmla="*/ 0 h 2180854"/>
              <a:gd name="connsiteX81" fmla="*/ 785032 w 2325894"/>
              <a:gd name="connsiteY81" fmla="*/ 0 h 2180854"/>
              <a:gd name="connsiteX82" fmla="*/ 785312 w 2325894"/>
              <a:gd name="connsiteY82" fmla="*/ 5523 h 2180854"/>
              <a:gd name="connsiteX83" fmla="*/ 2167790 w 2325894"/>
              <a:gd name="connsiteY83" fmla="*/ 1387884 h 2180854"/>
              <a:gd name="connsiteX84" fmla="*/ 2325894 w 2325894"/>
              <a:gd name="connsiteY84" fmla="*/ 1395894 h 2180854"/>
              <a:gd name="connsiteX85" fmla="*/ 2325894 w 2325894"/>
              <a:gd name="connsiteY85" fmla="*/ 1418995 h 2180854"/>
              <a:gd name="connsiteX86" fmla="*/ 2165434 w 2325894"/>
              <a:gd name="connsiteY86" fmla="*/ 1410866 h 2180854"/>
              <a:gd name="connsiteX87" fmla="*/ 762328 w 2325894"/>
              <a:gd name="connsiteY87" fmla="*/ 7877 h 2180854"/>
              <a:gd name="connsiteX88" fmla="*/ 634980 w 2325894"/>
              <a:gd name="connsiteY88" fmla="*/ 0 h 2180854"/>
              <a:gd name="connsiteX89" fmla="*/ 658083 w 2325894"/>
              <a:gd name="connsiteY89" fmla="*/ 0 h 2180854"/>
              <a:gd name="connsiteX90" fmla="*/ 659019 w 2325894"/>
              <a:gd name="connsiteY90" fmla="*/ 18476 h 2180854"/>
              <a:gd name="connsiteX91" fmla="*/ 2154827 w 2325894"/>
              <a:gd name="connsiteY91" fmla="*/ 1514157 h 2180854"/>
              <a:gd name="connsiteX92" fmla="*/ 2325894 w 2325894"/>
              <a:gd name="connsiteY92" fmla="*/ 1522823 h 2180854"/>
              <a:gd name="connsiteX93" fmla="*/ 2325894 w 2325894"/>
              <a:gd name="connsiteY93" fmla="*/ 1545924 h 2180854"/>
              <a:gd name="connsiteX94" fmla="*/ 2152472 w 2325894"/>
              <a:gd name="connsiteY94" fmla="*/ 1537138 h 2180854"/>
              <a:gd name="connsiteX95" fmla="*/ 636036 w 2325894"/>
              <a:gd name="connsiteY95" fmla="*/ 20831 h 2180854"/>
              <a:gd name="connsiteX96" fmla="*/ 507911 w 2325894"/>
              <a:gd name="connsiteY96" fmla="*/ 0 h 2180854"/>
              <a:gd name="connsiteX97" fmla="*/ 531128 w 2325894"/>
              <a:gd name="connsiteY97" fmla="*/ 0 h 2180854"/>
              <a:gd name="connsiteX98" fmla="*/ 532727 w 2325894"/>
              <a:gd name="connsiteY98" fmla="*/ 31559 h 2180854"/>
              <a:gd name="connsiteX99" fmla="*/ 2141864 w 2325894"/>
              <a:gd name="connsiteY99" fmla="*/ 1640562 h 2180854"/>
              <a:gd name="connsiteX100" fmla="*/ 2325894 w 2325894"/>
              <a:gd name="connsiteY100" fmla="*/ 1649885 h 2180854"/>
              <a:gd name="connsiteX101" fmla="*/ 2325894 w 2325894"/>
              <a:gd name="connsiteY101" fmla="*/ 1672981 h 2180854"/>
              <a:gd name="connsiteX102" fmla="*/ 2139488 w 2325894"/>
              <a:gd name="connsiteY102" fmla="*/ 1663539 h 2180854"/>
              <a:gd name="connsiteX103" fmla="*/ 509624 w 2325894"/>
              <a:gd name="connsiteY103" fmla="*/ 33818 h 2180854"/>
              <a:gd name="connsiteX104" fmla="*/ 380961 w 2325894"/>
              <a:gd name="connsiteY104" fmla="*/ 0 h 2180854"/>
              <a:gd name="connsiteX105" fmla="*/ 404065 w 2325894"/>
              <a:gd name="connsiteY105" fmla="*/ 0 h 2180854"/>
              <a:gd name="connsiteX106" fmla="*/ 406316 w 2325894"/>
              <a:gd name="connsiteY106" fmla="*/ 44437 h 2180854"/>
              <a:gd name="connsiteX107" fmla="*/ 2128900 w 2325894"/>
              <a:gd name="connsiteY107" fmla="*/ 1766854 h 2180854"/>
              <a:gd name="connsiteX108" fmla="*/ 2325894 w 2325894"/>
              <a:gd name="connsiteY108" fmla="*/ 1776833 h 2180854"/>
              <a:gd name="connsiteX109" fmla="*/ 2325894 w 2325894"/>
              <a:gd name="connsiteY109" fmla="*/ 1799934 h 2180854"/>
              <a:gd name="connsiteX110" fmla="*/ 2126525 w 2325894"/>
              <a:gd name="connsiteY110" fmla="*/ 1789835 h 2180854"/>
              <a:gd name="connsiteX111" fmla="*/ 383332 w 2325894"/>
              <a:gd name="connsiteY111" fmla="*/ 46792 h 2180854"/>
              <a:gd name="connsiteX112" fmla="*/ 254013 w 2325894"/>
              <a:gd name="connsiteY112" fmla="*/ 0 h 2180854"/>
              <a:gd name="connsiteX113" fmla="*/ 277116 w 2325894"/>
              <a:gd name="connsiteY113" fmla="*/ 0 h 2180854"/>
              <a:gd name="connsiteX114" fmla="*/ 280023 w 2325894"/>
              <a:gd name="connsiteY114" fmla="*/ 57371 h 2180854"/>
              <a:gd name="connsiteX115" fmla="*/ 2115917 w 2325894"/>
              <a:gd name="connsiteY115" fmla="*/ 1893125 h 2180854"/>
              <a:gd name="connsiteX116" fmla="*/ 2325894 w 2325894"/>
              <a:gd name="connsiteY116" fmla="*/ 1903762 h 2180854"/>
              <a:gd name="connsiteX117" fmla="*/ 2325894 w 2325894"/>
              <a:gd name="connsiteY117" fmla="*/ 1926863 h 2180854"/>
              <a:gd name="connsiteX118" fmla="*/ 2113563 w 2325894"/>
              <a:gd name="connsiteY118" fmla="*/ 1916107 h 2180854"/>
              <a:gd name="connsiteX119" fmla="*/ 257040 w 2325894"/>
              <a:gd name="connsiteY119" fmla="*/ 59745 h 2180854"/>
              <a:gd name="connsiteX120" fmla="*/ 126949 w 2325894"/>
              <a:gd name="connsiteY120" fmla="*/ 0 h 2180854"/>
              <a:gd name="connsiteX121" fmla="*/ 150160 w 2325894"/>
              <a:gd name="connsiteY121" fmla="*/ 0 h 2180854"/>
              <a:gd name="connsiteX122" fmla="*/ 153729 w 2325894"/>
              <a:gd name="connsiteY122" fmla="*/ 70454 h 2180854"/>
              <a:gd name="connsiteX123" fmla="*/ 2102955 w 2325894"/>
              <a:gd name="connsiteY123" fmla="*/ 2019530 h 2180854"/>
              <a:gd name="connsiteX124" fmla="*/ 2325894 w 2325894"/>
              <a:gd name="connsiteY124" fmla="*/ 2030824 h 2180854"/>
              <a:gd name="connsiteX125" fmla="*/ 2325894 w 2325894"/>
              <a:gd name="connsiteY125" fmla="*/ 2053925 h 2180854"/>
              <a:gd name="connsiteX126" fmla="*/ 2100598 w 2325894"/>
              <a:gd name="connsiteY126" fmla="*/ 2042512 h 2180854"/>
              <a:gd name="connsiteX127" fmla="*/ 130633 w 2325894"/>
              <a:gd name="connsiteY127" fmla="*/ 72714 h 2180854"/>
              <a:gd name="connsiteX128" fmla="*/ 0 w 2325894"/>
              <a:gd name="connsiteY128" fmla="*/ 0 h 2180854"/>
              <a:gd name="connsiteX129" fmla="*/ 23103 w 2325894"/>
              <a:gd name="connsiteY129" fmla="*/ 0 h 2180854"/>
              <a:gd name="connsiteX130" fmla="*/ 27324 w 2325894"/>
              <a:gd name="connsiteY130" fmla="*/ 83311 h 2180854"/>
              <a:gd name="connsiteX131" fmla="*/ 2089991 w 2325894"/>
              <a:gd name="connsiteY131" fmla="*/ 2145803 h 2180854"/>
              <a:gd name="connsiteX132" fmla="*/ 2325894 w 2325894"/>
              <a:gd name="connsiteY132" fmla="*/ 2157753 h 2180854"/>
              <a:gd name="connsiteX133" fmla="*/ 2325894 w 2325894"/>
              <a:gd name="connsiteY133" fmla="*/ 2180854 h 2180854"/>
              <a:gd name="connsiteX134" fmla="*/ 2087636 w 2325894"/>
              <a:gd name="connsiteY134" fmla="*/ 2168784 h 2180854"/>
              <a:gd name="connsiteX135" fmla="*/ 4341 w 2325894"/>
              <a:gd name="connsiteY135" fmla="*/ 85667 h 218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2325894" h="2180854">
                <a:moveTo>
                  <a:pt x="2066927" y="0"/>
                </a:moveTo>
                <a:lnTo>
                  <a:pt x="2098882" y="0"/>
                </a:lnTo>
                <a:lnTo>
                  <a:pt x="2128893" y="44463"/>
                </a:lnTo>
                <a:cubicBezTo>
                  <a:pt x="2166753" y="82308"/>
                  <a:pt x="2215417" y="109341"/>
                  <a:pt x="2269798" y="120493"/>
                </a:cubicBezTo>
                <a:lnTo>
                  <a:pt x="2325894" y="126162"/>
                </a:lnTo>
                <a:lnTo>
                  <a:pt x="2325894" y="149263"/>
                </a:lnTo>
                <a:lnTo>
                  <a:pt x="2265120" y="143117"/>
                </a:lnTo>
                <a:cubicBezTo>
                  <a:pt x="2186576" y="127002"/>
                  <a:pt x="2119077" y="80290"/>
                  <a:pt x="2075647" y="16048"/>
                </a:cubicBezTo>
                <a:close/>
                <a:moveTo>
                  <a:pt x="1926448" y="0"/>
                </a:moveTo>
                <a:lnTo>
                  <a:pt x="1950522" y="0"/>
                </a:lnTo>
                <a:lnTo>
                  <a:pt x="1952130" y="5167"/>
                </a:lnTo>
                <a:cubicBezTo>
                  <a:pt x="2003529" y="126455"/>
                  <a:pt x="2112323" y="217766"/>
                  <a:pt x="2244242" y="244834"/>
                </a:cubicBezTo>
                <a:lnTo>
                  <a:pt x="2325894" y="253091"/>
                </a:lnTo>
                <a:lnTo>
                  <a:pt x="2325894" y="276192"/>
                </a:lnTo>
                <a:lnTo>
                  <a:pt x="2239598" y="267464"/>
                </a:lnTo>
                <a:cubicBezTo>
                  <a:pt x="2100173" y="238852"/>
                  <a:pt x="1985178" y="142334"/>
                  <a:pt x="1930848" y="14141"/>
                </a:cubicBezTo>
                <a:close/>
                <a:moveTo>
                  <a:pt x="1794114" y="0"/>
                </a:moveTo>
                <a:lnTo>
                  <a:pt x="1818202" y="0"/>
                </a:lnTo>
                <a:lnTo>
                  <a:pt x="1835170" y="54535"/>
                </a:lnTo>
                <a:cubicBezTo>
                  <a:pt x="1902650" y="213778"/>
                  <a:pt x="2045483" y="333656"/>
                  <a:pt x="2218687" y="369191"/>
                </a:cubicBezTo>
                <a:lnTo>
                  <a:pt x="2325894" y="380032"/>
                </a:lnTo>
                <a:lnTo>
                  <a:pt x="2325894" y="403132"/>
                </a:lnTo>
                <a:lnTo>
                  <a:pt x="2214043" y="391825"/>
                </a:lnTo>
                <a:cubicBezTo>
                  <a:pt x="2033333" y="354761"/>
                  <a:pt x="1884299" y="229720"/>
                  <a:pt x="1813889" y="63559"/>
                </a:cubicBezTo>
                <a:close/>
                <a:moveTo>
                  <a:pt x="1661683" y="0"/>
                </a:moveTo>
                <a:lnTo>
                  <a:pt x="1685874" y="0"/>
                </a:lnTo>
                <a:lnTo>
                  <a:pt x="1718212" y="103965"/>
                </a:lnTo>
                <a:cubicBezTo>
                  <a:pt x="1801772" y="301203"/>
                  <a:pt x="1978643" y="449654"/>
                  <a:pt x="2193133" y="493659"/>
                </a:cubicBezTo>
                <a:lnTo>
                  <a:pt x="2325894" y="507083"/>
                </a:lnTo>
                <a:lnTo>
                  <a:pt x="2325894" y="530183"/>
                </a:lnTo>
                <a:lnTo>
                  <a:pt x="2188450" y="516288"/>
                </a:lnTo>
                <a:cubicBezTo>
                  <a:pt x="1966399" y="470740"/>
                  <a:pt x="1783312" y="317082"/>
                  <a:pt x="1696817" y="112939"/>
                </a:cubicBezTo>
                <a:close/>
                <a:moveTo>
                  <a:pt x="1531553" y="0"/>
                </a:moveTo>
                <a:lnTo>
                  <a:pt x="1554659" y="0"/>
                </a:lnTo>
                <a:lnTo>
                  <a:pt x="1555243" y="5776"/>
                </a:lnTo>
                <a:cubicBezTo>
                  <a:pt x="1623483" y="338327"/>
                  <a:pt x="1902268" y="594992"/>
                  <a:pt x="2245588" y="629962"/>
                </a:cubicBezTo>
                <a:lnTo>
                  <a:pt x="2325894" y="634030"/>
                </a:lnTo>
                <a:lnTo>
                  <a:pt x="2325894" y="657131"/>
                </a:lnTo>
                <a:lnTo>
                  <a:pt x="2243214" y="652943"/>
                </a:lnTo>
                <a:cubicBezTo>
                  <a:pt x="1889750" y="616944"/>
                  <a:pt x="1602834" y="352727"/>
                  <a:pt x="1532607" y="10419"/>
                </a:cubicBezTo>
                <a:close/>
                <a:moveTo>
                  <a:pt x="1404609" y="0"/>
                </a:moveTo>
                <a:lnTo>
                  <a:pt x="1427709" y="0"/>
                </a:lnTo>
                <a:lnTo>
                  <a:pt x="1430873" y="31287"/>
                </a:lnTo>
                <a:cubicBezTo>
                  <a:pt x="1510102" y="417452"/>
                  <a:pt x="1833798" y="715609"/>
                  <a:pt x="2232606" y="756233"/>
                </a:cubicBezTo>
                <a:lnTo>
                  <a:pt x="2325894" y="760959"/>
                </a:lnTo>
                <a:lnTo>
                  <a:pt x="2325894" y="784060"/>
                </a:lnTo>
                <a:lnTo>
                  <a:pt x="2230270" y="779216"/>
                </a:lnTo>
                <a:cubicBezTo>
                  <a:pt x="1821463" y="737574"/>
                  <a:pt x="1489501" y="431938"/>
                  <a:pt x="1408246" y="35964"/>
                </a:cubicBezTo>
                <a:close/>
                <a:moveTo>
                  <a:pt x="1274343" y="0"/>
                </a:moveTo>
                <a:lnTo>
                  <a:pt x="1300756" y="0"/>
                </a:lnTo>
                <a:lnTo>
                  <a:pt x="1306507" y="56884"/>
                </a:lnTo>
                <a:cubicBezTo>
                  <a:pt x="1396745" y="496788"/>
                  <a:pt x="1765420" y="836372"/>
                  <a:pt x="2219643" y="882640"/>
                </a:cubicBezTo>
                <a:lnTo>
                  <a:pt x="2325894" y="888022"/>
                </a:lnTo>
                <a:lnTo>
                  <a:pt x="2325894" y="911123"/>
                </a:lnTo>
                <a:lnTo>
                  <a:pt x="2217286" y="905621"/>
                </a:lnTo>
                <a:cubicBezTo>
                  <a:pt x="1752979" y="858324"/>
                  <a:pt x="1376027" y="511189"/>
                  <a:pt x="1283761" y="61528"/>
                </a:cubicBezTo>
                <a:close/>
                <a:moveTo>
                  <a:pt x="1146071" y="0"/>
                </a:moveTo>
                <a:lnTo>
                  <a:pt x="1169414" y="0"/>
                </a:lnTo>
                <a:lnTo>
                  <a:pt x="1182030" y="82429"/>
                </a:lnTo>
                <a:cubicBezTo>
                  <a:pt x="1283296" y="576000"/>
                  <a:pt x="1697029" y="957001"/>
                  <a:pt x="2206679" y="1008912"/>
                </a:cubicBezTo>
                <a:lnTo>
                  <a:pt x="2325894" y="1014951"/>
                </a:lnTo>
                <a:lnTo>
                  <a:pt x="2325894" y="1038052"/>
                </a:lnTo>
                <a:lnTo>
                  <a:pt x="2204323" y="1031893"/>
                </a:lnTo>
                <a:cubicBezTo>
                  <a:pt x="1684600" y="978953"/>
                  <a:pt x="1262670" y="590398"/>
                  <a:pt x="1159398" y="87072"/>
                </a:cubicBezTo>
                <a:close/>
                <a:moveTo>
                  <a:pt x="1017789" y="0"/>
                </a:moveTo>
                <a:lnTo>
                  <a:pt x="1041132" y="0"/>
                </a:lnTo>
                <a:lnTo>
                  <a:pt x="1057661" y="107992"/>
                </a:lnTo>
                <a:cubicBezTo>
                  <a:pt x="1169939" y="655229"/>
                  <a:pt x="1628650" y="1077653"/>
                  <a:pt x="2193716" y="1135208"/>
                </a:cubicBezTo>
                <a:lnTo>
                  <a:pt x="2325894" y="1141903"/>
                </a:lnTo>
                <a:lnTo>
                  <a:pt x="2325894" y="1165004"/>
                </a:lnTo>
                <a:lnTo>
                  <a:pt x="2191361" y="1158189"/>
                </a:lnTo>
                <a:cubicBezTo>
                  <a:pt x="1616222" y="1099606"/>
                  <a:pt x="1149313" y="669630"/>
                  <a:pt x="1035029" y="112636"/>
                </a:cubicBezTo>
                <a:close/>
                <a:moveTo>
                  <a:pt x="889397" y="0"/>
                </a:moveTo>
                <a:lnTo>
                  <a:pt x="912837" y="0"/>
                </a:lnTo>
                <a:lnTo>
                  <a:pt x="933296" y="133667"/>
                </a:lnTo>
                <a:cubicBezTo>
                  <a:pt x="1056582" y="734570"/>
                  <a:pt x="1560272" y="1198411"/>
                  <a:pt x="2180754" y="1261608"/>
                </a:cubicBezTo>
                <a:lnTo>
                  <a:pt x="2325894" y="1268960"/>
                </a:lnTo>
                <a:lnTo>
                  <a:pt x="2325894" y="1292061"/>
                </a:lnTo>
                <a:lnTo>
                  <a:pt x="2178378" y="1284588"/>
                </a:lnTo>
                <a:cubicBezTo>
                  <a:pt x="1547742" y="1220351"/>
                  <a:pt x="1035844" y="748879"/>
                  <a:pt x="910550" y="138199"/>
                </a:cubicBezTo>
                <a:close/>
                <a:moveTo>
                  <a:pt x="761929" y="0"/>
                </a:moveTo>
                <a:lnTo>
                  <a:pt x="785032" y="0"/>
                </a:lnTo>
                <a:lnTo>
                  <a:pt x="785312" y="5523"/>
                </a:lnTo>
                <a:cubicBezTo>
                  <a:pt x="859466" y="733364"/>
                  <a:pt x="1439889" y="1313736"/>
                  <a:pt x="2167790" y="1387884"/>
                </a:cubicBezTo>
                <a:lnTo>
                  <a:pt x="2325894" y="1395894"/>
                </a:lnTo>
                <a:lnTo>
                  <a:pt x="2325894" y="1418995"/>
                </a:lnTo>
                <a:lnTo>
                  <a:pt x="2165434" y="1410866"/>
                </a:lnTo>
                <a:cubicBezTo>
                  <a:pt x="1426685" y="1335609"/>
                  <a:pt x="837591" y="746563"/>
                  <a:pt x="762328" y="7877"/>
                </a:cubicBezTo>
                <a:close/>
                <a:moveTo>
                  <a:pt x="634980" y="0"/>
                </a:moveTo>
                <a:lnTo>
                  <a:pt x="658083" y="0"/>
                </a:lnTo>
                <a:lnTo>
                  <a:pt x="659019" y="18476"/>
                </a:lnTo>
                <a:cubicBezTo>
                  <a:pt x="739252" y="805990"/>
                  <a:pt x="1367247" y="1433931"/>
                  <a:pt x="2154827" y="1514157"/>
                </a:cubicBezTo>
                <a:lnTo>
                  <a:pt x="2325894" y="1522823"/>
                </a:lnTo>
                <a:lnTo>
                  <a:pt x="2325894" y="1545924"/>
                </a:lnTo>
                <a:lnTo>
                  <a:pt x="2152472" y="1537138"/>
                </a:lnTo>
                <a:cubicBezTo>
                  <a:pt x="1354048" y="1455804"/>
                  <a:pt x="717377" y="819188"/>
                  <a:pt x="636036" y="20831"/>
                </a:cubicBezTo>
                <a:close/>
                <a:moveTo>
                  <a:pt x="507911" y="0"/>
                </a:moveTo>
                <a:lnTo>
                  <a:pt x="531128" y="0"/>
                </a:lnTo>
                <a:lnTo>
                  <a:pt x="532727" y="31559"/>
                </a:lnTo>
                <a:cubicBezTo>
                  <a:pt x="619037" y="878744"/>
                  <a:pt x="1294606" y="1554259"/>
                  <a:pt x="2141864" y="1640562"/>
                </a:cubicBezTo>
                <a:lnTo>
                  <a:pt x="2325894" y="1649885"/>
                </a:lnTo>
                <a:lnTo>
                  <a:pt x="2325894" y="1672981"/>
                </a:lnTo>
                <a:lnTo>
                  <a:pt x="2139488" y="1663539"/>
                </a:lnTo>
                <a:cubicBezTo>
                  <a:pt x="1281294" y="1576127"/>
                  <a:pt x="597044" y="891939"/>
                  <a:pt x="509624" y="33818"/>
                </a:cubicBezTo>
                <a:close/>
                <a:moveTo>
                  <a:pt x="380961" y="0"/>
                </a:moveTo>
                <a:lnTo>
                  <a:pt x="404065" y="0"/>
                </a:lnTo>
                <a:lnTo>
                  <a:pt x="406316" y="44437"/>
                </a:lnTo>
                <a:cubicBezTo>
                  <a:pt x="498717" y="951387"/>
                  <a:pt x="1221951" y="1674473"/>
                  <a:pt x="2128900" y="1766854"/>
                </a:cubicBezTo>
                <a:lnTo>
                  <a:pt x="2325894" y="1776833"/>
                </a:lnTo>
                <a:lnTo>
                  <a:pt x="2325894" y="1799934"/>
                </a:lnTo>
                <a:lnTo>
                  <a:pt x="2126525" y="1789835"/>
                </a:lnTo>
                <a:cubicBezTo>
                  <a:pt x="1208653" y="1696346"/>
                  <a:pt x="476829" y="964585"/>
                  <a:pt x="383332" y="46792"/>
                </a:cubicBezTo>
                <a:close/>
                <a:moveTo>
                  <a:pt x="254013" y="0"/>
                </a:moveTo>
                <a:lnTo>
                  <a:pt x="277116" y="0"/>
                </a:lnTo>
                <a:lnTo>
                  <a:pt x="280023" y="57371"/>
                </a:lnTo>
                <a:cubicBezTo>
                  <a:pt x="378489" y="1023914"/>
                  <a:pt x="1149211" y="1794655"/>
                  <a:pt x="2115917" y="1893125"/>
                </a:cubicBezTo>
                <a:lnTo>
                  <a:pt x="2325894" y="1903762"/>
                </a:lnTo>
                <a:lnTo>
                  <a:pt x="2325894" y="1926863"/>
                </a:lnTo>
                <a:lnTo>
                  <a:pt x="2113563" y="1916107"/>
                </a:lnTo>
                <a:cubicBezTo>
                  <a:pt x="1136012" y="1816541"/>
                  <a:pt x="356615" y="1037211"/>
                  <a:pt x="257040" y="59745"/>
                </a:cubicBezTo>
                <a:close/>
                <a:moveTo>
                  <a:pt x="126949" y="0"/>
                </a:moveTo>
                <a:lnTo>
                  <a:pt x="150160" y="0"/>
                </a:lnTo>
                <a:lnTo>
                  <a:pt x="153729" y="70454"/>
                </a:lnTo>
                <a:cubicBezTo>
                  <a:pt x="258274" y="1096671"/>
                  <a:pt x="1076570" y="1914983"/>
                  <a:pt x="2102955" y="2019530"/>
                </a:cubicBezTo>
                <a:lnTo>
                  <a:pt x="2325894" y="2030824"/>
                </a:lnTo>
                <a:lnTo>
                  <a:pt x="2325894" y="2053925"/>
                </a:lnTo>
                <a:lnTo>
                  <a:pt x="2100598" y="2042512"/>
                </a:lnTo>
                <a:cubicBezTo>
                  <a:pt x="1063358" y="1936856"/>
                  <a:pt x="236298" y="1109866"/>
                  <a:pt x="130633" y="72714"/>
                </a:cubicBezTo>
                <a:close/>
                <a:moveTo>
                  <a:pt x="0" y="0"/>
                </a:moveTo>
                <a:lnTo>
                  <a:pt x="23103" y="0"/>
                </a:lnTo>
                <a:lnTo>
                  <a:pt x="27324" y="83311"/>
                </a:lnTo>
                <a:cubicBezTo>
                  <a:pt x="137958" y="1169290"/>
                  <a:pt x="1003916" y="2035178"/>
                  <a:pt x="2089991" y="2145803"/>
                </a:cubicBezTo>
                <a:lnTo>
                  <a:pt x="2325894" y="2157753"/>
                </a:lnTo>
                <a:lnTo>
                  <a:pt x="2325894" y="2180854"/>
                </a:lnTo>
                <a:lnTo>
                  <a:pt x="2087636" y="2168784"/>
                </a:lnTo>
                <a:cubicBezTo>
                  <a:pt x="990717" y="2057051"/>
                  <a:pt x="116084" y="1182492"/>
                  <a:pt x="4341" y="85667"/>
                </a:cubicBezTo>
                <a:close/>
              </a:path>
            </a:pathLst>
          </a:custGeom>
          <a:solidFill>
            <a:srgbClr val="E6F0FE"/>
          </a:solidFill>
          <a:ln w="476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p:txBody>
          <a:bodyPr>
            <a:noAutofit/>
          </a:bodyPr>
          <a:lstStyle>
            <a:lvl1pPr>
              <a:lnSpc>
                <a:spcPct val="100000"/>
              </a:lnSpc>
              <a:defRPr/>
            </a:lvl1pPr>
          </a:lstStyle>
          <a:p>
            <a:r>
              <a:rPr lang="en-US"/>
              <a:t>Click to edit Master title style</a:t>
            </a:r>
            <a:endParaRPr lang="en-US" dirty="0"/>
          </a:p>
        </p:txBody>
      </p:sp>
      <p:sp>
        <p:nvSpPr>
          <p:cNvPr id="3" name="Content Placeholder 2"/>
          <p:cNvSpPr>
            <a:spLocks noGrp="1"/>
          </p:cNvSpPr>
          <p:nvPr>
            <p:ph sz="half" idx="1"/>
          </p:nvPr>
        </p:nvSpPr>
        <p:spPr>
          <a:xfrm>
            <a:off x="755904" y="2825496"/>
            <a:ext cx="10680192" cy="2834640"/>
          </a:xfrm>
        </p:spPr>
        <p:txBody>
          <a:bodyPr>
            <a:noAutofit/>
          </a:bodyPr>
          <a:lstStyle>
            <a:lvl1pPr>
              <a:defRPr sz="1800"/>
            </a:lvl1pPr>
            <a:lvl2pPr>
              <a:defRPr sz="1600"/>
            </a:lvl2pPr>
            <a:lvl3pPr>
              <a:defRPr sz="14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11"/>
          </p:nvPr>
        </p:nvSpPr>
        <p:spPr/>
        <p:txBody>
          <a:bodyPr>
            <a:noAutofit/>
          </a:bodyPr>
          <a:lstStyle/>
          <a:p>
            <a:r>
              <a:rPr lang="en-US"/>
              <a:t>Presentation title</a:t>
            </a:r>
            <a:endParaRPr lang="en-US" dirty="0"/>
          </a:p>
        </p:txBody>
      </p:sp>
      <p:sp>
        <p:nvSpPr>
          <p:cNvPr id="7" name="Slide Number Placeholder 6"/>
          <p:cNvSpPr>
            <a:spLocks noGrp="1"/>
          </p:cNvSpPr>
          <p:nvPr>
            <p:ph type="sldNum" sz="quarter" idx="12"/>
          </p:nvPr>
        </p:nvSpPr>
        <p:spPr/>
        <p:txBody>
          <a:bodyPr>
            <a:noAutofit/>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1030209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3"/>
          <p:cNvSpPr>
            <a:spLocks noGrp="1"/>
          </p:cNvSpPr>
          <p:nvPr>
            <p:ph type="dt" sz="half" idx="10"/>
          </p:nvPr>
        </p:nvSpPr>
        <p:spPr/>
        <p:txBody>
          <a:bodyPr/>
          <a:lstStyle/>
          <a:p>
            <a:fld id="{4509A250-FF31-4206-8172-F9D3106AACB1}" type="datetimeFigureOut">
              <a:rPr lang="en-US" dirty="0"/>
              <a:t>3/25/2023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63626080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4389120" y="2395728"/>
            <a:ext cx="7013448" cy="1627632"/>
          </a:xfrm>
        </p:spPr>
        <p:txBody>
          <a:bodyPr lIns="0" tIns="0" rIns="0" bIns="0">
            <a:noAutofit/>
          </a:bodyPr>
          <a:lstStyle>
            <a:lvl1pPr algn="l">
              <a:lnSpc>
                <a:spcPct val="100000"/>
              </a:lnSpc>
              <a:defRPr sz="3300" b="1">
                <a:latin typeface="Arial" panose="020B0604020202020204" pitchFamily="34" charset="0"/>
                <a:cs typeface="Arial" panose="020B0604020202020204" pitchFamily="34" charset="0"/>
              </a:defRPr>
            </a:lvl1pPr>
          </a:lstStyle>
          <a:p>
            <a:r>
              <a:rPr lang="en-US" dirty="0"/>
              <a:t>Click to edit Master title style</a:t>
            </a:r>
          </a:p>
        </p:txBody>
      </p:sp>
      <p:sp>
        <p:nvSpPr>
          <p:cNvPr id="57" name="Text Placeholder 54">
            <a:extLst>
              <a:ext uri="{FF2B5EF4-FFF2-40B4-BE49-F238E27FC236}">
                <a16:creationId xmlns:a16="http://schemas.microsoft.com/office/drawing/2014/main" id="{A493C80D-2813-9E70-8901-D4B9EA4DD7EA}"/>
              </a:ext>
            </a:extLst>
          </p:cNvPr>
          <p:cNvSpPr>
            <a:spLocks noGrp="1"/>
          </p:cNvSpPr>
          <p:nvPr>
            <p:ph type="body" sz="quarter" idx="15" hasCustomPrompt="1"/>
          </p:nvPr>
        </p:nvSpPr>
        <p:spPr>
          <a:xfrm>
            <a:off x="3611880" y="1984248"/>
            <a:ext cx="768096" cy="1627632"/>
          </a:xfrm>
        </p:spPr>
        <p:txBody>
          <a:bodyPr lIns="91440" tIns="45720" rIns="91440" bIns="54864">
            <a:noAutofit/>
          </a:bodyPr>
          <a:lstStyle>
            <a:lvl1pPr marL="0" indent="0">
              <a:buNone/>
              <a:defRPr sz="10000" b="1"/>
            </a:lvl1pPr>
          </a:lstStyle>
          <a:p>
            <a:pPr lvl="0"/>
            <a:r>
              <a:rPr lang="en-US" dirty="0"/>
              <a:t>“</a:t>
            </a:r>
          </a:p>
        </p:txBody>
      </p:sp>
      <p:sp>
        <p:nvSpPr>
          <p:cNvPr id="55" name="Text Placeholder 54">
            <a:extLst>
              <a:ext uri="{FF2B5EF4-FFF2-40B4-BE49-F238E27FC236}">
                <a16:creationId xmlns:a16="http://schemas.microsoft.com/office/drawing/2014/main" id="{A2733C45-7C53-2BC5-3F62-D069650A79C9}"/>
              </a:ext>
            </a:extLst>
          </p:cNvPr>
          <p:cNvSpPr>
            <a:spLocks noGrp="1"/>
          </p:cNvSpPr>
          <p:nvPr>
            <p:ph type="body" sz="quarter" idx="13"/>
          </p:nvPr>
        </p:nvSpPr>
        <p:spPr>
          <a:xfrm>
            <a:off x="4389120" y="4308475"/>
            <a:ext cx="3932238" cy="588963"/>
          </a:xfrm>
        </p:spPr>
        <p:txBody>
          <a:bodyPr lIns="0" tIns="0" rIns="0" bIns="0">
            <a:noAutofit/>
          </a:bodyPr>
          <a:lstStyle>
            <a:lvl1pPr marL="0" indent="0">
              <a:buNone/>
              <a:defRPr sz="2400"/>
            </a:lvl1pPr>
          </a:lstStyle>
          <a:p>
            <a:pPr lvl="0"/>
            <a:r>
              <a:rPr lang="en-US" dirty="0"/>
              <a:t>Click to edit Master text styles</a:t>
            </a:r>
          </a:p>
        </p:txBody>
      </p:sp>
      <p:sp>
        <p:nvSpPr>
          <p:cNvPr id="56" name="Text Placeholder 54">
            <a:extLst>
              <a:ext uri="{FF2B5EF4-FFF2-40B4-BE49-F238E27FC236}">
                <a16:creationId xmlns:a16="http://schemas.microsoft.com/office/drawing/2014/main" id="{B1D62231-87CB-21EC-CF8C-46276AD1F951}"/>
              </a:ext>
            </a:extLst>
          </p:cNvPr>
          <p:cNvSpPr>
            <a:spLocks noGrp="1"/>
          </p:cNvSpPr>
          <p:nvPr>
            <p:ph type="body" sz="quarter" idx="14" hasCustomPrompt="1"/>
          </p:nvPr>
        </p:nvSpPr>
        <p:spPr>
          <a:xfrm>
            <a:off x="9500616" y="3209544"/>
            <a:ext cx="768096" cy="1627632"/>
          </a:xfrm>
        </p:spPr>
        <p:txBody>
          <a:bodyPr lIns="91440" tIns="45720" rIns="91440" bIns="54864">
            <a:noAutofit/>
          </a:bodyPr>
          <a:lstStyle>
            <a:lvl1pPr marL="0" indent="0">
              <a:buNone/>
              <a:defRPr sz="10000" b="1"/>
            </a:lvl1pPr>
          </a:lstStyle>
          <a:p>
            <a:pPr lvl="0"/>
            <a:r>
              <a:rPr lang="en-US" dirty="0"/>
              <a:t>”</a:t>
            </a:r>
          </a:p>
        </p:txBody>
      </p:sp>
      <p:sp>
        <p:nvSpPr>
          <p:cNvPr id="32" name="Image 1" descr="preencoded.png">
            <a:extLst>
              <a:ext uri="{FF2B5EF4-FFF2-40B4-BE49-F238E27FC236}">
                <a16:creationId xmlns:a16="http://schemas.microsoft.com/office/drawing/2014/main" id="{2A3EC91E-4089-D366-06D3-3E66F93DFAF3}"/>
              </a:ext>
            </a:extLst>
          </p:cNvPr>
          <p:cNvSpPr/>
          <p:nvPr/>
        </p:nvSpPr>
        <p:spPr>
          <a:xfrm>
            <a:off x="-7117" y="0"/>
            <a:ext cx="2550985" cy="6858000"/>
          </a:xfrm>
          <a:custGeom>
            <a:avLst/>
            <a:gdLst>
              <a:gd name="connsiteX0" fmla="*/ 2550985 w 2550985"/>
              <a:gd name="connsiteY0" fmla="*/ 0 h 6858000"/>
              <a:gd name="connsiteX1" fmla="*/ 0 w 2550985"/>
              <a:gd name="connsiteY1" fmla="*/ 0 h 6858000"/>
              <a:gd name="connsiteX2" fmla="*/ 0 w 2550985"/>
              <a:gd name="connsiteY2" fmla="*/ 6858000 h 6858000"/>
              <a:gd name="connsiteX3" fmla="*/ 2550985 w 2550985"/>
              <a:gd name="connsiteY3" fmla="*/ 6858000 h 6858000"/>
              <a:gd name="connsiteX4" fmla="*/ 2550985 w 2550985"/>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0985" h="6858000">
                <a:moveTo>
                  <a:pt x="2550985" y="0"/>
                </a:moveTo>
                <a:lnTo>
                  <a:pt x="0" y="0"/>
                </a:lnTo>
                <a:lnTo>
                  <a:pt x="0" y="6858000"/>
                </a:lnTo>
                <a:lnTo>
                  <a:pt x="2550985" y="6858000"/>
                </a:lnTo>
                <a:lnTo>
                  <a:pt x="2550985" y="0"/>
                </a:lnTo>
                <a:close/>
              </a:path>
            </a:pathLst>
          </a:custGeom>
          <a:solidFill>
            <a:schemeClr val="accent4"/>
          </a:solidFill>
          <a:ln w="7045" cap="flat">
            <a:noFill/>
            <a:prstDash val="solid"/>
            <a:miter/>
          </a:ln>
        </p:spPr>
        <p:txBody>
          <a:bodyPr rtlCol="0" anchor="ctr">
            <a:noAutofit/>
          </a:bodyPr>
          <a:lstStyle/>
          <a:p>
            <a:endParaRPr lang="en-US" dirty="0"/>
          </a:p>
        </p:txBody>
      </p:sp>
      <p:sp>
        <p:nvSpPr>
          <p:cNvPr id="53" name="Freeform: Shape 52">
            <a:extLst>
              <a:ext uri="{FF2B5EF4-FFF2-40B4-BE49-F238E27FC236}">
                <a16:creationId xmlns:a16="http://schemas.microsoft.com/office/drawing/2014/main" id="{70F595E1-C910-3710-90E9-AF5FFCE05861}"/>
              </a:ext>
            </a:extLst>
          </p:cNvPr>
          <p:cNvSpPr/>
          <p:nvPr userDrawn="1"/>
        </p:nvSpPr>
        <p:spPr>
          <a:xfrm>
            <a:off x="-9415" y="0"/>
            <a:ext cx="2548591" cy="2555628"/>
          </a:xfrm>
          <a:custGeom>
            <a:avLst/>
            <a:gdLst>
              <a:gd name="connsiteX0" fmla="*/ 138643 w 2548591"/>
              <a:gd name="connsiteY0" fmla="*/ 1 h 2555628"/>
              <a:gd name="connsiteX1" fmla="*/ 163874 w 2548591"/>
              <a:gd name="connsiteY1" fmla="*/ 1 h 2555628"/>
              <a:gd name="connsiteX2" fmla="*/ 2548463 w 2548591"/>
              <a:gd name="connsiteY2" fmla="*/ 2391168 h 2555628"/>
              <a:gd name="connsiteX3" fmla="*/ 2548463 w 2548591"/>
              <a:gd name="connsiteY3" fmla="*/ 2416472 h 2555628"/>
              <a:gd name="connsiteX4" fmla="*/ 2548590 w 2548591"/>
              <a:gd name="connsiteY4" fmla="*/ 2416600 h 2555628"/>
              <a:gd name="connsiteX5" fmla="*/ 138643 w 2548591"/>
              <a:gd name="connsiteY5" fmla="*/ 1 h 2555628"/>
              <a:gd name="connsiteX6" fmla="*/ 0 w 2548591"/>
              <a:gd name="connsiteY6" fmla="*/ 1 h 2555628"/>
              <a:gd name="connsiteX7" fmla="*/ 25231 w 2548591"/>
              <a:gd name="connsiteY7" fmla="*/ 1 h 2555628"/>
              <a:gd name="connsiteX8" fmla="*/ 2548591 w 2548591"/>
              <a:gd name="connsiteY8" fmla="*/ 2530324 h 2555628"/>
              <a:gd name="connsiteX9" fmla="*/ 2548591 w 2548591"/>
              <a:gd name="connsiteY9" fmla="*/ 2555628 h 2555628"/>
              <a:gd name="connsiteX10" fmla="*/ 0 w 2548591"/>
              <a:gd name="connsiteY10" fmla="*/ 1 h 2555628"/>
              <a:gd name="connsiteX11" fmla="*/ 277411 w 2548591"/>
              <a:gd name="connsiteY11" fmla="*/ 1 h 2555628"/>
              <a:gd name="connsiteX12" fmla="*/ 302642 w 2548591"/>
              <a:gd name="connsiteY12" fmla="*/ 1 h 2555628"/>
              <a:gd name="connsiteX13" fmla="*/ 2548582 w 2548591"/>
              <a:gd name="connsiteY13" fmla="*/ 2252147 h 2555628"/>
              <a:gd name="connsiteX14" fmla="*/ 2548582 w 2548591"/>
              <a:gd name="connsiteY14" fmla="*/ 2277444 h 2555628"/>
              <a:gd name="connsiteX15" fmla="*/ 277411 w 2548591"/>
              <a:gd name="connsiteY15" fmla="*/ 1 h 2555628"/>
              <a:gd name="connsiteX16" fmla="*/ 416054 w 2548591"/>
              <a:gd name="connsiteY16" fmla="*/ 1 h 2555628"/>
              <a:gd name="connsiteX17" fmla="*/ 441285 w 2548591"/>
              <a:gd name="connsiteY17" fmla="*/ 1 h 2555628"/>
              <a:gd name="connsiteX18" fmla="*/ 2548589 w 2548591"/>
              <a:gd name="connsiteY18" fmla="*/ 2113119 h 2555628"/>
              <a:gd name="connsiteX19" fmla="*/ 2548589 w 2548591"/>
              <a:gd name="connsiteY19" fmla="*/ 2138423 h 2555628"/>
              <a:gd name="connsiteX20" fmla="*/ 416054 w 2548591"/>
              <a:gd name="connsiteY20" fmla="*/ 1 h 2555628"/>
              <a:gd name="connsiteX21" fmla="*/ 554698 w 2548591"/>
              <a:gd name="connsiteY21" fmla="*/ 1 h 2555628"/>
              <a:gd name="connsiteX22" fmla="*/ 579930 w 2548591"/>
              <a:gd name="connsiteY22" fmla="*/ 1 h 2555628"/>
              <a:gd name="connsiteX23" fmla="*/ 2548462 w 2548591"/>
              <a:gd name="connsiteY23" fmla="*/ 1973963 h 2555628"/>
              <a:gd name="connsiteX24" fmla="*/ 2548462 w 2548591"/>
              <a:gd name="connsiteY24" fmla="*/ 1999267 h 2555628"/>
              <a:gd name="connsiteX25" fmla="*/ 2548589 w 2548591"/>
              <a:gd name="connsiteY25" fmla="*/ 1999394 h 2555628"/>
              <a:gd name="connsiteX26" fmla="*/ 554698 w 2548591"/>
              <a:gd name="connsiteY26" fmla="*/ 1 h 2555628"/>
              <a:gd name="connsiteX27" fmla="*/ 693468 w 2548591"/>
              <a:gd name="connsiteY27" fmla="*/ 0 h 2555628"/>
              <a:gd name="connsiteX28" fmla="*/ 718701 w 2548591"/>
              <a:gd name="connsiteY28" fmla="*/ 0 h 2555628"/>
              <a:gd name="connsiteX29" fmla="*/ 2548583 w 2548591"/>
              <a:gd name="connsiteY29" fmla="*/ 1834942 h 2555628"/>
              <a:gd name="connsiteX30" fmla="*/ 2548583 w 2548591"/>
              <a:gd name="connsiteY30" fmla="*/ 1860239 h 2555628"/>
              <a:gd name="connsiteX31" fmla="*/ 693468 w 2548591"/>
              <a:gd name="connsiteY31" fmla="*/ 0 h 2555628"/>
              <a:gd name="connsiteX32" fmla="*/ 832112 w 2548591"/>
              <a:gd name="connsiteY32" fmla="*/ 0 h 2555628"/>
              <a:gd name="connsiteX33" fmla="*/ 857340 w 2548591"/>
              <a:gd name="connsiteY33" fmla="*/ 0 h 2555628"/>
              <a:gd name="connsiteX34" fmla="*/ 2548582 w 2548591"/>
              <a:gd name="connsiteY34" fmla="*/ 1695913 h 2555628"/>
              <a:gd name="connsiteX35" fmla="*/ 2548582 w 2548591"/>
              <a:gd name="connsiteY35" fmla="*/ 1721210 h 2555628"/>
              <a:gd name="connsiteX36" fmla="*/ 832112 w 2548591"/>
              <a:gd name="connsiteY36" fmla="*/ 0 h 2555628"/>
              <a:gd name="connsiteX37" fmla="*/ 970758 w 2548591"/>
              <a:gd name="connsiteY37" fmla="*/ 0 h 2555628"/>
              <a:gd name="connsiteX38" fmla="*/ 995986 w 2548591"/>
              <a:gd name="connsiteY38" fmla="*/ 0 h 2555628"/>
              <a:gd name="connsiteX39" fmla="*/ 2548463 w 2548591"/>
              <a:gd name="connsiteY39" fmla="*/ 1556758 h 2555628"/>
              <a:gd name="connsiteX40" fmla="*/ 2548463 w 2548591"/>
              <a:gd name="connsiteY40" fmla="*/ 1582062 h 2555628"/>
              <a:gd name="connsiteX41" fmla="*/ 2548590 w 2548591"/>
              <a:gd name="connsiteY41" fmla="*/ 1582189 h 2555628"/>
              <a:gd name="connsiteX42" fmla="*/ 970758 w 2548591"/>
              <a:gd name="connsiteY42" fmla="*/ 0 h 2555628"/>
              <a:gd name="connsiteX43" fmla="*/ 1109529 w 2548591"/>
              <a:gd name="connsiteY43" fmla="*/ 0 h 2555628"/>
              <a:gd name="connsiteX44" fmla="*/ 1134764 w 2548591"/>
              <a:gd name="connsiteY44" fmla="*/ 0 h 2555628"/>
              <a:gd name="connsiteX45" fmla="*/ 2548589 w 2548591"/>
              <a:gd name="connsiteY45" fmla="*/ 1417736 h 2555628"/>
              <a:gd name="connsiteX46" fmla="*/ 2548589 w 2548591"/>
              <a:gd name="connsiteY46" fmla="*/ 1443033 h 2555628"/>
              <a:gd name="connsiteX47" fmla="*/ 1109529 w 2548591"/>
              <a:gd name="connsiteY47" fmla="*/ 0 h 2555628"/>
              <a:gd name="connsiteX48" fmla="*/ 1248168 w 2548591"/>
              <a:gd name="connsiteY48" fmla="*/ 0 h 2555628"/>
              <a:gd name="connsiteX49" fmla="*/ 1273396 w 2548591"/>
              <a:gd name="connsiteY49" fmla="*/ 0 h 2555628"/>
              <a:gd name="connsiteX50" fmla="*/ 2548583 w 2548591"/>
              <a:gd name="connsiteY50" fmla="*/ 1278708 h 2555628"/>
              <a:gd name="connsiteX51" fmla="*/ 2548583 w 2548591"/>
              <a:gd name="connsiteY51" fmla="*/ 1304005 h 2555628"/>
              <a:gd name="connsiteX52" fmla="*/ 1248168 w 2548591"/>
              <a:gd name="connsiteY52" fmla="*/ 0 h 2555628"/>
              <a:gd name="connsiteX53" fmla="*/ 1386813 w 2548591"/>
              <a:gd name="connsiteY53" fmla="*/ 0 h 2555628"/>
              <a:gd name="connsiteX54" fmla="*/ 1412041 w 2548591"/>
              <a:gd name="connsiteY54" fmla="*/ 0 h 2555628"/>
              <a:gd name="connsiteX55" fmla="*/ 2548589 w 2548591"/>
              <a:gd name="connsiteY55" fmla="*/ 1139552 h 2555628"/>
              <a:gd name="connsiteX56" fmla="*/ 2548589 w 2548591"/>
              <a:gd name="connsiteY56" fmla="*/ 1164857 h 2555628"/>
              <a:gd name="connsiteX57" fmla="*/ 2548589 w 2548591"/>
              <a:gd name="connsiteY57" fmla="*/ 1164984 h 2555628"/>
              <a:gd name="connsiteX58" fmla="*/ 1386813 w 2548591"/>
              <a:gd name="connsiteY58" fmla="*/ 0 h 2555628"/>
              <a:gd name="connsiteX59" fmla="*/ 1525579 w 2548591"/>
              <a:gd name="connsiteY59" fmla="*/ 0 h 2555628"/>
              <a:gd name="connsiteX60" fmla="*/ 1550814 w 2548591"/>
              <a:gd name="connsiteY60" fmla="*/ 0 h 2555628"/>
              <a:gd name="connsiteX61" fmla="*/ 2548583 w 2548591"/>
              <a:gd name="connsiteY61" fmla="*/ 1000531 h 2555628"/>
              <a:gd name="connsiteX62" fmla="*/ 2548583 w 2548591"/>
              <a:gd name="connsiteY62" fmla="*/ 1025828 h 2555628"/>
              <a:gd name="connsiteX63" fmla="*/ 1525579 w 2548591"/>
              <a:gd name="connsiteY63" fmla="*/ 0 h 2555628"/>
              <a:gd name="connsiteX64" fmla="*/ 1664231 w 2548591"/>
              <a:gd name="connsiteY64" fmla="*/ 0 h 2555628"/>
              <a:gd name="connsiteX65" fmla="*/ 1689459 w 2548591"/>
              <a:gd name="connsiteY65" fmla="*/ 0 h 2555628"/>
              <a:gd name="connsiteX66" fmla="*/ 2548589 w 2548591"/>
              <a:gd name="connsiteY66" fmla="*/ 861503 h 2555628"/>
              <a:gd name="connsiteX67" fmla="*/ 2548589 w 2548591"/>
              <a:gd name="connsiteY67" fmla="*/ 886800 h 2555628"/>
              <a:gd name="connsiteX68" fmla="*/ 1664231 w 2548591"/>
              <a:gd name="connsiteY68" fmla="*/ 0 h 2555628"/>
              <a:gd name="connsiteX69" fmla="*/ 1802870 w 2548591"/>
              <a:gd name="connsiteY69" fmla="*/ 0 h 2555628"/>
              <a:gd name="connsiteX70" fmla="*/ 1828097 w 2548591"/>
              <a:gd name="connsiteY70" fmla="*/ 0 h 2555628"/>
              <a:gd name="connsiteX71" fmla="*/ 2548583 w 2548591"/>
              <a:gd name="connsiteY71" fmla="*/ 722347 h 2555628"/>
              <a:gd name="connsiteX72" fmla="*/ 2548583 w 2548591"/>
              <a:gd name="connsiteY72" fmla="*/ 747651 h 2555628"/>
              <a:gd name="connsiteX73" fmla="*/ 2548583 w 2548591"/>
              <a:gd name="connsiteY73" fmla="*/ 747778 h 2555628"/>
              <a:gd name="connsiteX74" fmla="*/ 1802870 w 2548591"/>
              <a:gd name="connsiteY74" fmla="*/ 0 h 2555628"/>
              <a:gd name="connsiteX75" fmla="*/ 1941642 w 2548591"/>
              <a:gd name="connsiteY75" fmla="*/ 0 h 2555628"/>
              <a:gd name="connsiteX76" fmla="*/ 1966877 w 2548591"/>
              <a:gd name="connsiteY76" fmla="*/ 0 h 2555628"/>
              <a:gd name="connsiteX77" fmla="*/ 2548589 w 2548591"/>
              <a:gd name="connsiteY77" fmla="*/ 583321 h 2555628"/>
              <a:gd name="connsiteX78" fmla="*/ 2548589 w 2548591"/>
              <a:gd name="connsiteY78" fmla="*/ 608622 h 2555628"/>
              <a:gd name="connsiteX79" fmla="*/ 1941642 w 2548591"/>
              <a:gd name="connsiteY79" fmla="*/ 0 h 2555628"/>
              <a:gd name="connsiteX80" fmla="*/ 2080281 w 2548591"/>
              <a:gd name="connsiteY80" fmla="*/ 0 h 2555628"/>
              <a:gd name="connsiteX81" fmla="*/ 2105508 w 2548591"/>
              <a:gd name="connsiteY81" fmla="*/ 0 h 2555628"/>
              <a:gd name="connsiteX82" fmla="*/ 2548582 w 2548591"/>
              <a:gd name="connsiteY82" fmla="*/ 444296 h 2555628"/>
              <a:gd name="connsiteX83" fmla="*/ 2548582 w 2548591"/>
              <a:gd name="connsiteY83" fmla="*/ 469597 h 2555628"/>
              <a:gd name="connsiteX84" fmla="*/ 2080281 w 2548591"/>
              <a:gd name="connsiteY84" fmla="*/ 0 h 2555628"/>
              <a:gd name="connsiteX85" fmla="*/ 2218926 w 2548591"/>
              <a:gd name="connsiteY85" fmla="*/ 0 h 2555628"/>
              <a:gd name="connsiteX86" fmla="*/ 2244153 w 2548591"/>
              <a:gd name="connsiteY86" fmla="*/ 0 h 2555628"/>
              <a:gd name="connsiteX87" fmla="*/ 2548582 w 2548591"/>
              <a:gd name="connsiteY87" fmla="*/ 305270 h 2555628"/>
              <a:gd name="connsiteX88" fmla="*/ 2548582 w 2548591"/>
              <a:gd name="connsiteY88" fmla="*/ 330570 h 2555628"/>
              <a:gd name="connsiteX89" fmla="*/ 2218926 w 2548591"/>
              <a:gd name="connsiteY89" fmla="*/ 0 h 2555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2548591" h="2555628">
                <a:moveTo>
                  <a:pt x="138643" y="1"/>
                </a:moveTo>
                <a:lnTo>
                  <a:pt x="163874" y="1"/>
                </a:lnTo>
                <a:cubicBezTo>
                  <a:pt x="163874" y="1318576"/>
                  <a:pt x="1233644" y="2391168"/>
                  <a:pt x="2548463" y="2391168"/>
                </a:cubicBezTo>
                <a:lnTo>
                  <a:pt x="2548463" y="2416472"/>
                </a:lnTo>
                <a:lnTo>
                  <a:pt x="2548590" y="2416600"/>
                </a:lnTo>
                <a:cubicBezTo>
                  <a:pt x="1219755" y="2416600"/>
                  <a:pt x="138643" y="1332503"/>
                  <a:pt x="138643" y="1"/>
                </a:cubicBezTo>
                <a:close/>
                <a:moveTo>
                  <a:pt x="0" y="1"/>
                </a:moveTo>
                <a:lnTo>
                  <a:pt x="25231" y="1"/>
                </a:lnTo>
                <a:cubicBezTo>
                  <a:pt x="25231" y="1395244"/>
                  <a:pt x="1157188" y="2530324"/>
                  <a:pt x="2548591" y="2530324"/>
                </a:cubicBezTo>
                <a:lnTo>
                  <a:pt x="2548591" y="2555628"/>
                </a:lnTo>
                <a:cubicBezTo>
                  <a:pt x="1143299" y="2555628"/>
                  <a:pt x="0" y="1409172"/>
                  <a:pt x="0" y="1"/>
                </a:cubicBezTo>
                <a:close/>
                <a:moveTo>
                  <a:pt x="277411" y="1"/>
                </a:moveTo>
                <a:lnTo>
                  <a:pt x="302642" y="1"/>
                </a:lnTo>
                <a:cubicBezTo>
                  <a:pt x="302642" y="1241907"/>
                  <a:pt x="1310229" y="2252147"/>
                  <a:pt x="2548582" y="2252147"/>
                </a:cubicBezTo>
                <a:lnTo>
                  <a:pt x="2548582" y="2277444"/>
                </a:lnTo>
                <a:cubicBezTo>
                  <a:pt x="1296205" y="2277444"/>
                  <a:pt x="277411" y="1255835"/>
                  <a:pt x="277411" y="1"/>
                </a:cubicBezTo>
                <a:close/>
                <a:moveTo>
                  <a:pt x="416054" y="1"/>
                </a:moveTo>
                <a:lnTo>
                  <a:pt x="441285" y="1"/>
                </a:lnTo>
                <a:cubicBezTo>
                  <a:pt x="441285" y="1165111"/>
                  <a:pt x="1386559" y="2113119"/>
                  <a:pt x="2548589" y="2113119"/>
                </a:cubicBezTo>
                <a:lnTo>
                  <a:pt x="2548589" y="2138423"/>
                </a:lnTo>
                <a:cubicBezTo>
                  <a:pt x="1372670" y="2138423"/>
                  <a:pt x="416054" y="1179166"/>
                  <a:pt x="416054" y="1"/>
                </a:cubicBezTo>
                <a:close/>
                <a:moveTo>
                  <a:pt x="554698" y="1"/>
                </a:moveTo>
                <a:lnTo>
                  <a:pt x="579930" y="1"/>
                </a:lnTo>
                <a:cubicBezTo>
                  <a:pt x="579930" y="1088442"/>
                  <a:pt x="1463017" y="1973963"/>
                  <a:pt x="2548462" y="1973963"/>
                </a:cubicBezTo>
                <a:lnTo>
                  <a:pt x="2548462" y="1999267"/>
                </a:lnTo>
                <a:lnTo>
                  <a:pt x="2548589" y="1999394"/>
                </a:lnTo>
                <a:cubicBezTo>
                  <a:pt x="1449127" y="1999394"/>
                  <a:pt x="554698" y="1102497"/>
                  <a:pt x="554698" y="1"/>
                </a:cubicBezTo>
                <a:close/>
                <a:moveTo>
                  <a:pt x="693468" y="0"/>
                </a:moveTo>
                <a:lnTo>
                  <a:pt x="718701" y="0"/>
                </a:lnTo>
                <a:cubicBezTo>
                  <a:pt x="718701" y="1011773"/>
                  <a:pt x="1539602" y="1834942"/>
                  <a:pt x="2548583" y="1834942"/>
                </a:cubicBezTo>
                <a:lnTo>
                  <a:pt x="2548583" y="1860239"/>
                </a:lnTo>
                <a:cubicBezTo>
                  <a:pt x="1525706" y="1860239"/>
                  <a:pt x="693468" y="1025701"/>
                  <a:pt x="693468" y="0"/>
                </a:cubicBezTo>
                <a:close/>
                <a:moveTo>
                  <a:pt x="832112" y="0"/>
                </a:moveTo>
                <a:lnTo>
                  <a:pt x="857340" y="0"/>
                </a:lnTo>
                <a:cubicBezTo>
                  <a:pt x="857340" y="935105"/>
                  <a:pt x="1616059" y="1695913"/>
                  <a:pt x="2548582" y="1695913"/>
                </a:cubicBezTo>
                <a:lnTo>
                  <a:pt x="2548582" y="1721210"/>
                </a:lnTo>
                <a:cubicBezTo>
                  <a:pt x="1602170" y="1721210"/>
                  <a:pt x="832112" y="949032"/>
                  <a:pt x="832112" y="0"/>
                </a:cubicBezTo>
                <a:close/>
                <a:moveTo>
                  <a:pt x="970758" y="0"/>
                </a:moveTo>
                <a:lnTo>
                  <a:pt x="995986" y="0"/>
                </a:lnTo>
                <a:cubicBezTo>
                  <a:pt x="995986" y="858436"/>
                  <a:pt x="1692391" y="1556758"/>
                  <a:pt x="2548463" y="1556758"/>
                </a:cubicBezTo>
                <a:lnTo>
                  <a:pt x="2548463" y="1582062"/>
                </a:lnTo>
                <a:lnTo>
                  <a:pt x="2548590" y="1582189"/>
                </a:lnTo>
                <a:cubicBezTo>
                  <a:pt x="1678628" y="1582189"/>
                  <a:pt x="970758" y="872491"/>
                  <a:pt x="970758" y="0"/>
                </a:cubicBezTo>
                <a:close/>
                <a:moveTo>
                  <a:pt x="1109529" y="0"/>
                </a:moveTo>
                <a:lnTo>
                  <a:pt x="1134764" y="0"/>
                </a:lnTo>
                <a:cubicBezTo>
                  <a:pt x="1134764" y="781767"/>
                  <a:pt x="1768975" y="1417736"/>
                  <a:pt x="2548589" y="1417736"/>
                </a:cubicBezTo>
                <a:lnTo>
                  <a:pt x="2548589" y="1443033"/>
                </a:lnTo>
                <a:cubicBezTo>
                  <a:pt x="1755086" y="1443033"/>
                  <a:pt x="1109529" y="795695"/>
                  <a:pt x="1109529" y="0"/>
                </a:cubicBezTo>
                <a:close/>
                <a:moveTo>
                  <a:pt x="1248168" y="0"/>
                </a:moveTo>
                <a:lnTo>
                  <a:pt x="1273396" y="0"/>
                </a:lnTo>
                <a:cubicBezTo>
                  <a:pt x="1273396" y="705097"/>
                  <a:pt x="1845433" y="1278708"/>
                  <a:pt x="2548583" y="1278708"/>
                </a:cubicBezTo>
                <a:lnTo>
                  <a:pt x="2548583" y="1304005"/>
                </a:lnTo>
                <a:cubicBezTo>
                  <a:pt x="1831537" y="1304005"/>
                  <a:pt x="1248168" y="719026"/>
                  <a:pt x="1248168" y="0"/>
                </a:cubicBezTo>
                <a:close/>
                <a:moveTo>
                  <a:pt x="1386813" y="0"/>
                </a:moveTo>
                <a:lnTo>
                  <a:pt x="1412041" y="0"/>
                </a:lnTo>
                <a:cubicBezTo>
                  <a:pt x="1412041" y="628428"/>
                  <a:pt x="1921890" y="1139552"/>
                  <a:pt x="2548589" y="1139552"/>
                </a:cubicBezTo>
                <a:lnTo>
                  <a:pt x="2548589" y="1164857"/>
                </a:lnTo>
                <a:lnTo>
                  <a:pt x="2548589" y="1164984"/>
                </a:lnTo>
                <a:cubicBezTo>
                  <a:pt x="1908001" y="1164984"/>
                  <a:pt x="1386813" y="642356"/>
                  <a:pt x="1386813" y="0"/>
                </a:cubicBezTo>
                <a:close/>
                <a:moveTo>
                  <a:pt x="1525579" y="0"/>
                </a:moveTo>
                <a:lnTo>
                  <a:pt x="1550814" y="0"/>
                </a:lnTo>
                <a:cubicBezTo>
                  <a:pt x="1550814" y="551759"/>
                  <a:pt x="1998468" y="1000531"/>
                  <a:pt x="2548583" y="1000531"/>
                </a:cubicBezTo>
                <a:lnTo>
                  <a:pt x="2548583" y="1025828"/>
                </a:lnTo>
                <a:cubicBezTo>
                  <a:pt x="1984452" y="1025828"/>
                  <a:pt x="1525579" y="565560"/>
                  <a:pt x="1525579" y="0"/>
                </a:cubicBezTo>
                <a:close/>
                <a:moveTo>
                  <a:pt x="1664231" y="0"/>
                </a:moveTo>
                <a:lnTo>
                  <a:pt x="1689459" y="0"/>
                </a:lnTo>
                <a:cubicBezTo>
                  <a:pt x="1689459" y="474963"/>
                  <a:pt x="2074805" y="861503"/>
                  <a:pt x="2548589" y="861503"/>
                </a:cubicBezTo>
                <a:lnTo>
                  <a:pt x="2548589" y="886800"/>
                </a:lnTo>
                <a:cubicBezTo>
                  <a:pt x="2060916" y="886800"/>
                  <a:pt x="1664231" y="489019"/>
                  <a:pt x="1664231" y="0"/>
                </a:cubicBezTo>
                <a:close/>
                <a:moveTo>
                  <a:pt x="1802870" y="0"/>
                </a:moveTo>
                <a:lnTo>
                  <a:pt x="1828097" y="0"/>
                </a:lnTo>
                <a:cubicBezTo>
                  <a:pt x="1828097" y="398295"/>
                  <a:pt x="2151263" y="722347"/>
                  <a:pt x="2548583" y="722347"/>
                </a:cubicBezTo>
                <a:lnTo>
                  <a:pt x="2548583" y="747651"/>
                </a:lnTo>
                <a:lnTo>
                  <a:pt x="2548583" y="747778"/>
                </a:lnTo>
                <a:cubicBezTo>
                  <a:pt x="2137367" y="747778"/>
                  <a:pt x="1802870" y="412350"/>
                  <a:pt x="1802870" y="0"/>
                </a:cubicBezTo>
                <a:close/>
                <a:moveTo>
                  <a:pt x="1941642" y="0"/>
                </a:moveTo>
                <a:lnTo>
                  <a:pt x="1966877" y="0"/>
                </a:lnTo>
                <a:cubicBezTo>
                  <a:pt x="1966877" y="321626"/>
                  <a:pt x="2227847" y="583321"/>
                  <a:pt x="2548589" y="583321"/>
                </a:cubicBezTo>
                <a:lnTo>
                  <a:pt x="2548589" y="608622"/>
                </a:lnTo>
                <a:cubicBezTo>
                  <a:pt x="2213831" y="608622"/>
                  <a:pt x="1941642" y="335553"/>
                  <a:pt x="1941642" y="0"/>
                </a:cubicBezTo>
                <a:close/>
                <a:moveTo>
                  <a:pt x="2080281" y="0"/>
                </a:moveTo>
                <a:lnTo>
                  <a:pt x="2105508" y="0"/>
                </a:lnTo>
                <a:cubicBezTo>
                  <a:pt x="2105508" y="244957"/>
                  <a:pt x="2304298" y="444296"/>
                  <a:pt x="2548582" y="444296"/>
                </a:cubicBezTo>
                <a:lnTo>
                  <a:pt x="2548582" y="469597"/>
                </a:lnTo>
                <a:cubicBezTo>
                  <a:pt x="2290409" y="469597"/>
                  <a:pt x="2080281" y="258885"/>
                  <a:pt x="2080281" y="0"/>
                </a:cubicBezTo>
                <a:close/>
                <a:moveTo>
                  <a:pt x="2218926" y="0"/>
                </a:moveTo>
                <a:lnTo>
                  <a:pt x="2244153" y="0"/>
                </a:lnTo>
                <a:cubicBezTo>
                  <a:pt x="2244153" y="168288"/>
                  <a:pt x="2380629" y="305270"/>
                  <a:pt x="2548582" y="305270"/>
                </a:cubicBezTo>
                <a:lnTo>
                  <a:pt x="2548582" y="330570"/>
                </a:lnTo>
                <a:cubicBezTo>
                  <a:pt x="2366866" y="330570"/>
                  <a:pt x="2218926" y="182344"/>
                  <a:pt x="2218926" y="0"/>
                </a:cubicBezTo>
                <a:close/>
              </a:path>
            </a:pathLst>
          </a:custGeom>
          <a:solidFill>
            <a:schemeClr val="bg1"/>
          </a:solidFill>
          <a:ln w="7032" cap="flat">
            <a:noFill/>
            <a:prstDash val="solid"/>
            <a:miter/>
          </a:ln>
        </p:spPr>
        <p:txBody>
          <a:bodyPr rtlCol="0" anchor="ctr">
            <a:noAutofit/>
          </a:bodyPr>
          <a:lstStyle/>
          <a:p>
            <a:endParaRPr lang="en-US" dirty="0"/>
          </a:p>
        </p:txBody>
      </p:sp>
      <p:sp>
        <p:nvSpPr>
          <p:cNvPr id="33" name="Image 4" descr="preencoded.png">
            <a:extLst>
              <a:ext uri="{FF2B5EF4-FFF2-40B4-BE49-F238E27FC236}">
                <a16:creationId xmlns:a16="http://schemas.microsoft.com/office/drawing/2014/main" id="{EC46DC71-C12A-96C8-3FE2-AA95AB58B349}"/>
              </a:ext>
            </a:extLst>
          </p:cNvPr>
          <p:cNvSpPr/>
          <p:nvPr/>
        </p:nvSpPr>
        <p:spPr>
          <a:xfrm>
            <a:off x="2543868" y="0"/>
            <a:ext cx="2560340" cy="2560340"/>
          </a:xfrm>
          <a:custGeom>
            <a:avLst/>
            <a:gdLst>
              <a:gd name="connsiteX0" fmla="*/ 0 w 2560340"/>
              <a:gd name="connsiteY0" fmla="*/ 2560340 h 2560340"/>
              <a:gd name="connsiteX1" fmla="*/ 2560340 w 2560340"/>
              <a:gd name="connsiteY1" fmla="*/ 0 h 2560340"/>
              <a:gd name="connsiteX2" fmla="*/ 0 w 2560340"/>
              <a:gd name="connsiteY2" fmla="*/ 0 h 2560340"/>
              <a:gd name="connsiteX3" fmla="*/ 0 w 2560340"/>
              <a:gd name="connsiteY3" fmla="*/ 2560340 h 2560340"/>
            </a:gdLst>
            <a:ahLst/>
            <a:cxnLst>
              <a:cxn ang="0">
                <a:pos x="connsiteX0" y="connsiteY0"/>
              </a:cxn>
              <a:cxn ang="0">
                <a:pos x="connsiteX1" y="connsiteY1"/>
              </a:cxn>
              <a:cxn ang="0">
                <a:pos x="connsiteX2" y="connsiteY2"/>
              </a:cxn>
              <a:cxn ang="0">
                <a:pos x="connsiteX3" y="connsiteY3"/>
              </a:cxn>
            </a:cxnLst>
            <a:rect l="l" t="t" r="r" b="b"/>
            <a:pathLst>
              <a:path w="2560340" h="2560340">
                <a:moveTo>
                  <a:pt x="0" y="2560340"/>
                </a:moveTo>
                <a:cubicBezTo>
                  <a:pt x="1414079" y="2560340"/>
                  <a:pt x="2560340" y="1414079"/>
                  <a:pt x="2560340" y="0"/>
                </a:cubicBezTo>
                <a:lnTo>
                  <a:pt x="0" y="0"/>
                </a:lnTo>
                <a:lnTo>
                  <a:pt x="0" y="2560340"/>
                </a:lnTo>
                <a:close/>
              </a:path>
            </a:pathLst>
          </a:custGeom>
          <a:solidFill>
            <a:schemeClr val="accent3"/>
          </a:solidFill>
          <a:ln w="7052" cap="flat">
            <a:noFill/>
            <a:prstDash val="solid"/>
            <a:miter/>
          </a:ln>
        </p:spPr>
        <p:txBody>
          <a:bodyPr rtlCol="0" anchor="ctr">
            <a:noAutofit/>
          </a:bodyPr>
          <a:lstStyle/>
          <a:p>
            <a:endParaRPr lang="en-US" dirty="0"/>
          </a:p>
        </p:txBody>
      </p:sp>
      <p:sp>
        <p:nvSpPr>
          <p:cNvPr id="29" name="Freeform 70">
            <a:extLst>
              <a:ext uri="{FF2B5EF4-FFF2-40B4-BE49-F238E27FC236}">
                <a16:creationId xmlns:a16="http://schemas.microsoft.com/office/drawing/2014/main" id="{AA39EF58-54F1-4AC9-1D83-2E7DEEAAEA6A}"/>
              </a:ext>
            </a:extLst>
          </p:cNvPr>
          <p:cNvSpPr>
            <a:spLocks/>
          </p:cNvSpPr>
          <p:nvPr userDrawn="1"/>
        </p:nvSpPr>
        <p:spPr bwMode="auto">
          <a:xfrm flipH="1">
            <a:off x="2535251" y="4308466"/>
            <a:ext cx="2550984" cy="2560441"/>
          </a:xfrm>
          <a:custGeom>
            <a:avLst/>
            <a:gdLst>
              <a:gd name="T0" fmla="*/ 0 w 1079"/>
              <a:gd name="T1" fmla="*/ 1083 h 1083"/>
              <a:gd name="T2" fmla="*/ 1079 w 1079"/>
              <a:gd name="T3" fmla="*/ 1083 h 1083"/>
              <a:gd name="T4" fmla="*/ 1079 w 1079"/>
              <a:gd name="T5" fmla="*/ 0 h 1083"/>
              <a:gd name="T6" fmla="*/ 0 w 1079"/>
              <a:gd name="T7" fmla="*/ 1083 h 1083"/>
            </a:gdLst>
            <a:ahLst/>
            <a:cxnLst>
              <a:cxn ang="0">
                <a:pos x="T0" y="T1"/>
              </a:cxn>
              <a:cxn ang="0">
                <a:pos x="T2" y="T3"/>
              </a:cxn>
              <a:cxn ang="0">
                <a:pos x="T4" y="T5"/>
              </a:cxn>
              <a:cxn ang="0">
                <a:pos x="T6" y="T7"/>
              </a:cxn>
            </a:cxnLst>
            <a:rect l="0" t="0" r="r" b="b"/>
            <a:pathLst>
              <a:path w="1079" h="1083">
                <a:moveTo>
                  <a:pt x="0" y="1083"/>
                </a:moveTo>
                <a:lnTo>
                  <a:pt x="1079" y="1083"/>
                </a:lnTo>
                <a:lnTo>
                  <a:pt x="1079" y="0"/>
                </a:lnTo>
                <a:lnTo>
                  <a:pt x="0" y="1083"/>
                </a:ln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31" name="Freeform 70">
            <a:extLst>
              <a:ext uri="{FF2B5EF4-FFF2-40B4-BE49-F238E27FC236}">
                <a16:creationId xmlns:a16="http://schemas.microsoft.com/office/drawing/2014/main" id="{0C320934-59CC-4123-C7C1-FEEE89F3045F}"/>
              </a:ext>
            </a:extLst>
          </p:cNvPr>
          <p:cNvSpPr>
            <a:spLocks/>
          </p:cNvSpPr>
          <p:nvPr userDrawn="1"/>
        </p:nvSpPr>
        <p:spPr bwMode="auto">
          <a:xfrm flipH="1">
            <a:off x="-10617" y="4308466"/>
            <a:ext cx="2550984" cy="2560441"/>
          </a:xfrm>
          <a:custGeom>
            <a:avLst/>
            <a:gdLst>
              <a:gd name="T0" fmla="*/ 0 w 1079"/>
              <a:gd name="T1" fmla="*/ 1083 h 1083"/>
              <a:gd name="T2" fmla="*/ 1079 w 1079"/>
              <a:gd name="T3" fmla="*/ 1083 h 1083"/>
              <a:gd name="T4" fmla="*/ 1079 w 1079"/>
              <a:gd name="T5" fmla="*/ 0 h 1083"/>
              <a:gd name="T6" fmla="*/ 0 w 1079"/>
              <a:gd name="T7" fmla="*/ 1083 h 1083"/>
            </a:gdLst>
            <a:ahLst/>
            <a:cxnLst>
              <a:cxn ang="0">
                <a:pos x="T0" y="T1"/>
              </a:cxn>
              <a:cxn ang="0">
                <a:pos x="T2" y="T3"/>
              </a:cxn>
              <a:cxn ang="0">
                <a:pos x="T4" y="T5"/>
              </a:cxn>
              <a:cxn ang="0">
                <a:pos x="T6" y="T7"/>
              </a:cxn>
            </a:cxnLst>
            <a:rect l="0" t="0" r="r" b="b"/>
            <a:pathLst>
              <a:path w="1079" h="1083">
                <a:moveTo>
                  <a:pt x="0" y="1083"/>
                </a:moveTo>
                <a:lnTo>
                  <a:pt x="1079" y="1083"/>
                </a:lnTo>
                <a:lnTo>
                  <a:pt x="1079" y="0"/>
                </a:lnTo>
                <a:lnTo>
                  <a:pt x="0" y="1083"/>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6" name="Slide Number Placeholder 5"/>
          <p:cNvSpPr>
            <a:spLocks noGrp="1"/>
          </p:cNvSpPr>
          <p:nvPr>
            <p:ph type="sldNum" sz="quarter" idx="12"/>
          </p:nvPr>
        </p:nvSpPr>
        <p:spPr/>
        <p:txBody>
          <a:bodyPr>
            <a:noAutofit/>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97210815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am x4">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CC43996-DAC9-130F-CB05-4A8A90381D37}"/>
              </a:ext>
            </a:extLst>
          </p:cNvPr>
          <p:cNvSpPr/>
          <p:nvPr userDrawn="1"/>
        </p:nvSpPr>
        <p:spPr>
          <a:xfrm>
            <a:off x="-24064" y="3390900"/>
            <a:ext cx="12216063" cy="34671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50" dirty="0"/>
          </a:p>
        </p:txBody>
      </p:sp>
      <p:sp>
        <p:nvSpPr>
          <p:cNvPr id="2" name="Title 1">
            <a:extLst>
              <a:ext uri="{FF2B5EF4-FFF2-40B4-BE49-F238E27FC236}">
                <a16:creationId xmlns:a16="http://schemas.microsoft.com/office/drawing/2014/main" id="{EA04E8AF-9DFE-7077-DB36-941F6490BAD8}"/>
              </a:ext>
            </a:extLst>
          </p:cNvPr>
          <p:cNvSpPr>
            <a:spLocks noGrp="1"/>
          </p:cNvSpPr>
          <p:nvPr>
            <p:ph type="title"/>
          </p:nvPr>
        </p:nvSpPr>
        <p:spPr/>
        <p:txBody>
          <a:bodyPr>
            <a:noAutofit/>
          </a:bodyPr>
          <a:lstStyle>
            <a:lvl1pPr>
              <a:lnSpc>
                <a:spcPct val="100000"/>
              </a:lnSpc>
              <a:defRPr/>
            </a:lvl1pPr>
          </a:lstStyle>
          <a:p>
            <a:r>
              <a:rPr lang="en-US" dirty="0"/>
              <a:t>Click to edit Master title style</a:t>
            </a:r>
          </a:p>
        </p:txBody>
      </p:sp>
      <p:sp>
        <p:nvSpPr>
          <p:cNvPr id="4" name="Footer Placeholder 3">
            <a:extLst>
              <a:ext uri="{FF2B5EF4-FFF2-40B4-BE49-F238E27FC236}">
                <a16:creationId xmlns:a16="http://schemas.microsoft.com/office/drawing/2014/main" id="{43B58B80-D2DB-A0A1-0362-1157E9087574}"/>
              </a:ext>
            </a:extLst>
          </p:cNvPr>
          <p:cNvSpPr>
            <a:spLocks noGrp="1"/>
          </p:cNvSpPr>
          <p:nvPr>
            <p:ph type="ftr" sz="quarter" idx="11"/>
          </p:nvPr>
        </p:nvSpPr>
        <p:spPr/>
        <p:txBody>
          <a:bodyPr>
            <a:noAutofit/>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B62C22E6-000A-05BA-5872-EF37F029AB00}"/>
              </a:ext>
            </a:extLst>
          </p:cNvPr>
          <p:cNvSpPr>
            <a:spLocks noGrp="1"/>
          </p:cNvSpPr>
          <p:nvPr>
            <p:ph type="sldNum" sz="quarter" idx="12"/>
          </p:nvPr>
        </p:nvSpPr>
        <p:spPr/>
        <p:txBody>
          <a:bodyPr>
            <a:noAutofit/>
          </a:bodyPr>
          <a:lstStyle/>
          <a:p>
            <a:fld id="{48F63A3B-78C7-47BE-AE5E-E10140E04643}" type="slidenum">
              <a:rPr lang="en-US" smtClean="0"/>
              <a:pPr/>
              <a:t>‹#›</a:t>
            </a:fld>
            <a:endParaRPr lang="en-US" dirty="0"/>
          </a:p>
        </p:txBody>
      </p:sp>
      <p:sp>
        <p:nvSpPr>
          <p:cNvPr id="17" name="Picture Placeholder 16">
            <a:extLst>
              <a:ext uri="{FF2B5EF4-FFF2-40B4-BE49-F238E27FC236}">
                <a16:creationId xmlns:a16="http://schemas.microsoft.com/office/drawing/2014/main" id="{6AAAFB85-16C0-836A-1D0D-E65277CC341D}"/>
              </a:ext>
            </a:extLst>
          </p:cNvPr>
          <p:cNvSpPr>
            <a:spLocks noGrp="1"/>
          </p:cNvSpPr>
          <p:nvPr>
            <p:ph type="pic" sz="quarter" idx="13"/>
          </p:nvPr>
        </p:nvSpPr>
        <p:spPr>
          <a:xfrm>
            <a:off x="758905" y="2392023"/>
            <a:ext cx="2596896" cy="2596896"/>
          </a:xfrm>
          <a:solidFill>
            <a:schemeClr val="accent4">
              <a:lumMod val="60000"/>
              <a:lumOff val="40000"/>
            </a:schemeClr>
          </a:solidFill>
          <a:ln>
            <a:noFill/>
          </a:ln>
        </p:spPr>
        <p:txBody>
          <a:bodyPr anchor="ctr">
            <a:noAutofit/>
          </a:bodyPr>
          <a:lstStyle>
            <a:lvl1pPr marL="0" indent="0" algn="ctr">
              <a:buNone/>
              <a:defRPr sz="1400"/>
            </a:lvl1pPr>
          </a:lstStyle>
          <a:p>
            <a:endParaRPr lang="en-US" dirty="0"/>
          </a:p>
        </p:txBody>
      </p:sp>
      <p:sp>
        <p:nvSpPr>
          <p:cNvPr id="19" name="Text Placeholder 18">
            <a:extLst>
              <a:ext uri="{FF2B5EF4-FFF2-40B4-BE49-F238E27FC236}">
                <a16:creationId xmlns:a16="http://schemas.microsoft.com/office/drawing/2014/main" id="{FB04BFFD-8D76-D31F-232F-38A7065ACAF3}"/>
              </a:ext>
            </a:extLst>
          </p:cNvPr>
          <p:cNvSpPr>
            <a:spLocks noGrp="1"/>
          </p:cNvSpPr>
          <p:nvPr>
            <p:ph type="body" sz="quarter" idx="14" hasCustomPrompt="1"/>
          </p:nvPr>
        </p:nvSpPr>
        <p:spPr>
          <a:xfrm>
            <a:off x="758905" y="4989515"/>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1" name="Text Placeholder 20">
            <a:extLst>
              <a:ext uri="{FF2B5EF4-FFF2-40B4-BE49-F238E27FC236}">
                <a16:creationId xmlns:a16="http://schemas.microsoft.com/office/drawing/2014/main" id="{75A2E03A-AFB4-3868-FAB5-A24228FA8A04}"/>
              </a:ext>
            </a:extLst>
          </p:cNvPr>
          <p:cNvSpPr>
            <a:spLocks noGrp="1"/>
          </p:cNvSpPr>
          <p:nvPr>
            <p:ph type="body" sz="quarter" idx="15" hasCustomPrompt="1"/>
          </p:nvPr>
        </p:nvSpPr>
        <p:spPr>
          <a:xfrm>
            <a:off x="916885" y="5599755"/>
            <a:ext cx="2283472" cy="365125"/>
          </a:xfrm>
        </p:spPr>
        <p:txBody>
          <a:bodyPr anchor="ctr">
            <a:noAutofit/>
          </a:bodyPr>
          <a:lstStyle>
            <a:lvl1pPr marL="0" indent="0" algn="ctr">
              <a:buNone/>
              <a:defRPr sz="1400"/>
            </a:lvl1pPr>
          </a:lstStyle>
          <a:p>
            <a:pPr lvl="0"/>
            <a:r>
              <a:rPr lang="en-US" dirty="0"/>
              <a:t>Title</a:t>
            </a:r>
          </a:p>
        </p:txBody>
      </p:sp>
      <p:sp>
        <p:nvSpPr>
          <p:cNvPr id="23" name="Picture Placeholder 16">
            <a:extLst>
              <a:ext uri="{FF2B5EF4-FFF2-40B4-BE49-F238E27FC236}">
                <a16:creationId xmlns:a16="http://schemas.microsoft.com/office/drawing/2014/main" id="{FBADCD1B-D9E0-EA12-0DD5-22E5C60E5D6B}"/>
              </a:ext>
            </a:extLst>
          </p:cNvPr>
          <p:cNvSpPr>
            <a:spLocks noGrp="1"/>
          </p:cNvSpPr>
          <p:nvPr>
            <p:ph type="pic" sz="quarter" idx="17"/>
          </p:nvPr>
        </p:nvSpPr>
        <p:spPr>
          <a:xfrm>
            <a:off x="3517361" y="2392619"/>
            <a:ext cx="2596896" cy="2596896"/>
          </a:xfrm>
          <a:solidFill>
            <a:schemeClr val="accent4">
              <a:lumMod val="60000"/>
              <a:lumOff val="40000"/>
            </a:schemeClr>
          </a:solidFill>
          <a:ln>
            <a:noFill/>
          </a:ln>
        </p:spPr>
        <p:txBody>
          <a:bodyPr anchor="ctr">
            <a:noAutofit/>
          </a:bodyPr>
          <a:lstStyle>
            <a:lvl1pPr marL="0" indent="0" algn="ctr">
              <a:buNone/>
              <a:defRPr sz="1400"/>
            </a:lvl1pPr>
          </a:lstStyle>
          <a:p>
            <a:endParaRPr lang="en-US" dirty="0"/>
          </a:p>
        </p:txBody>
      </p:sp>
      <p:sp>
        <p:nvSpPr>
          <p:cNvPr id="22" name="Text Placeholder 18">
            <a:extLst>
              <a:ext uri="{FF2B5EF4-FFF2-40B4-BE49-F238E27FC236}">
                <a16:creationId xmlns:a16="http://schemas.microsoft.com/office/drawing/2014/main" id="{AD33972D-9092-4B3C-A699-07849068AF1D}"/>
              </a:ext>
            </a:extLst>
          </p:cNvPr>
          <p:cNvSpPr>
            <a:spLocks noGrp="1"/>
          </p:cNvSpPr>
          <p:nvPr>
            <p:ph type="body" sz="quarter" idx="16" hasCustomPrompt="1"/>
          </p:nvPr>
        </p:nvSpPr>
        <p:spPr>
          <a:xfrm>
            <a:off x="3516747" y="4990111"/>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4" name="Text Placeholder 20">
            <a:extLst>
              <a:ext uri="{FF2B5EF4-FFF2-40B4-BE49-F238E27FC236}">
                <a16:creationId xmlns:a16="http://schemas.microsoft.com/office/drawing/2014/main" id="{B54F15B1-EAC3-0113-6737-C64480876C5F}"/>
              </a:ext>
            </a:extLst>
          </p:cNvPr>
          <p:cNvSpPr>
            <a:spLocks noGrp="1"/>
          </p:cNvSpPr>
          <p:nvPr>
            <p:ph type="body" sz="quarter" idx="18" hasCustomPrompt="1"/>
          </p:nvPr>
        </p:nvSpPr>
        <p:spPr>
          <a:xfrm>
            <a:off x="3674073" y="5600351"/>
            <a:ext cx="2283472" cy="365125"/>
          </a:xfrm>
        </p:spPr>
        <p:txBody>
          <a:bodyPr anchor="ctr">
            <a:noAutofit/>
          </a:bodyPr>
          <a:lstStyle>
            <a:lvl1pPr marL="0" indent="0" algn="ctr">
              <a:buNone/>
              <a:defRPr sz="1400"/>
            </a:lvl1pPr>
          </a:lstStyle>
          <a:p>
            <a:pPr lvl="0"/>
            <a:r>
              <a:rPr lang="en-US" dirty="0"/>
              <a:t>Title</a:t>
            </a:r>
          </a:p>
        </p:txBody>
      </p:sp>
      <p:sp>
        <p:nvSpPr>
          <p:cNvPr id="26" name="Picture Placeholder 16">
            <a:extLst>
              <a:ext uri="{FF2B5EF4-FFF2-40B4-BE49-F238E27FC236}">
                <a16:creationId xmlns:a16="http://schemas.microsoft.com/office/drawing/2014/main" id="{FCEED0A5-9A71-D54A-91FC-264BD71DDED3}"/>
              </a:ext>
            </a:extLst>
          </p:cNvPr>
          <p:cNvSpPr>
            <a:spLocks noGrp="1"/>
          </p:cNvSpPr>
          <p:nvPr>
            <p:ph type="pic" sz="quarter" idx="20"/>
          </p:nvPr>
        </p:nvSpPr>
        <p:spPr>
          <a:xfrm>
            <a:off x="6275817" y="2393215"/>
            <a:ext cx="2596896" cy="2596896"/>
          </a:xfrm>
          <a:solidFill>
            <a:schemeClr val="accent4">
              <a:lumMod val="60000"/>
              <a:lumOff val="40000"/>
            </a:schemeClr>
          </a:solidFill>
          <a:ln>
            <a:noFill/>
          </a:ln>
        </p:spPr>
        <p:txBody>
          <a:bodyPr anchor="ctr">
            <a:noAutofit/>
          </a:bodyPr>
          <a:lstStyle>
            <a:lvl1pPr marL="0" indent="0" algn="ctr">
              <a:buNone/>
              <a:defRPr sz="1400"/>
            </a:lvl1pPr>
          </a:lstStyle>
          <a:p>
            <a:endParaRPr lang="en-US" dirty="0"/>
          </a:p>
        </p:txBody>
      </p:sp>
      <p:sp>
        <p:nvSpPr>
          <p:cNvPr id="25" name="Text Placeholder 18">
            <a:extLst>
              <a:ext uri="{FF2B5EF4-FFF2-40B4-BE49-F238E27FC236}">
                <a16:creationId xmlns:a16="http://schemas.microsoft.com/office/drawing/2014/main" id="{F44A0C74-A714-A8C2-69D2-74CAD68037A5}"/>
              </a:ext>
            </a:extLst>
          </p:cNvPr>
          <p:cNvSpPr>
            <a:spLocks noGrp="1"/>
          </p:cNvSpPr>
          <p:nvPr>
            <p:ph type="body" sz="quarter" idx="19" hasCustomPrompt="1"/>
          </p:nvPr>
        </p:nvSpPr>
        <p:spPr>
          <a:xfrm>
            <a:off x="6274589" y="4990707"/>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7" name="Text Placeholder 20">
            <a:extLst>
              <a:ext uri="{FF2B5EF4-FFF2-40B4-BE49-F238E27FC236}">
                <a16:creationId xmlns:a16="http://schemas.microsoft.com/office/drawing/2014/main" id="{552F4682-3F02-2A70-A285-FB2D1822A4D6}"/>
              </a:ext>
            </a:extLst>
          </p:cNvPr>
          <p:cNvSpPr>
            <a:spLocks noGrp="1"/>
          </p:cNvSpPr>
          <p:nvPr>
            <p:ph type="body" sz="quarter" idx="21" hasCustomPrompt="1"/>
          </p:nvPr>
        </p:nvSpPr>
        <p:spPr>
          <a:xfrm>
            <a:off x="6432529" y="5600947"/>
            <a:ext cx="2283472" cy="365125"/>
          </a:xfrm>
        </p:spPr>
        <p:txBody>
          <a:bodyPr anchor="ctr">
            <a:noAutofit/>
          </a:bodyPr>
          <a:lstStyle>
            <a:lvl1pPr marL="0" indent="0" algn="ctr">
              <a:buNone/>
              <a:defRPr sz="1400"/>
            </a:lvl1pPr>
          </a:lstStyle>
          <a:p>
            <a:pPr lvl="0"/>
            <a:r>
              <a:rPr lang="en-US" dirty="0"/>
              <a:t>Title</a:t>
            </a:r>
          </a:p>
        </p:txBody>
      </p:sp>
      <p:sp>
        <p:nvSpPr>
          <p:cNvPr id="29" name="Picture Placeholder 16">
            <a:extLst>
              <a:ext uri="{FF2B5EF4-FFF2-40B4-BE49-F238E27FC236}">
                <a16:creationId xmlns:a16="http://schemas.microsoft.com/office/drawing/2014/main" id="{4F0F5D16-7316-B120-F378-E3D492FEEB9C}"/>
              </a:ext>
            </a:extLst>
          </p:cNvPr>
          <p:cNvSpPr>
            <a:spLocks noGrp="1"/>
          </p:cNvSpPr>
          <p:nvPr>
            <p:ph type="pic" sz="quarter" idx="23"/>
          </p:nvPr>
        </p:nvSpPr>
        <p:spPr>
          <a:xfrm>
            <a:off x="9034272" y="2393215"/>
            <a:ext cx="2596896" cy="2596896"/>
          </a:xfrm>
          <a:solidFill>
            <a:schemeClr val="accent4">
              <a:lumMod val="60000"/>
              <a:lumOff val="40000"/>
            </a:schemeClr>
          </a:solidFill>
          <a:ln>
            <a:noFill/>
          </a:ln>
        </p:spPr>
        <p:txBody>
          <a:bodyPr anchor="ctr">
            <a:noAutofit/>
          </a:bodyPr>
          <a:lstStyle>
            <a:lvl1pPr marL="0" indent="0" algn="ctr">
              <a:buNone/>
              <a:defRPr sz="1400"/>
            </a:lvl1pPr>
          </a:lstStyle>
          <a:p>
            <a:endParaRPr lang="en-US" dirty="0"/>
          </a:p>
        </p:txBody>
      </p:sp>
      <p:sp>
        <p:nvSpPr>
          <p:cNvPr id="28" name="Text Placeholder 18">
            <a:extLst>
              <a:ext uri="{FF2B5EF4-FFF2-40B4-BE49-F238E27FC236}">
                <a16:creationId xmlns:a16="http://schemas.microsoft.com/office/drawing/2014/main" id="{47AC9724-9FC2-62FA-0DE7-3F9FE9B67A34}"/>
              </a:ext>
            </a:extLst>
          </p:cNvPr>
          <p:cNvSpPr>
            <a:spLocks noGrp="1"/>
          </p:cNvSpPr>
          <p:nvPr>
            <p:ph type="body" sz="quarter" idx="22" hasCustomPrompt="1"/>
          </p:nvPr>
        </p:nvSpPr>
        <p:spPr>
          <a:xfrm>
            <a:off x="9032431" y="4990707"/>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30" name="Text Placeholder 20">
            <a:extLst>
              <a:ext uri="{FF2B5EF4-FFF2-40B4-BE49-F238E27FC236}">
                <a16:creationId xmlns:a16="http://schemas.microsoft.com/office/drawing/2014/main" id="{114EE337-FC29-F325-E528-A3F809B28B5B}"/>
              </a:ext>
            </a:extLst>
          </p:cNvPr>
          <p:cNvSpPr>
            <a:spLocks noGrp="1"/>
          </p:cNvSpPr>
          <p:nvPr>
            <p:ph type="body" sz="quarter" idx="24" hasCustomPrompt="1"/>
          </p:nvPr>
        </p:nvSpPr>
        <p:spPr>
          <a:xfrm>
            <a:off x="9190984" y="5600947"/>
            <a:ext cx="2283472" cy="365125"/>
          </a:xfrm>
        </p:spPr>
        <p:txBody>
          <a:bodyPr anchor="ctr">
            <a:noAutofit/>
          </a:bodyPr>
          <a:lstStyle>
            <a:lvl1pPr marL="0" indent="0" algn="ctr">
              <a:buNone/>
              <a:defRPr sz="1400"/>
            </a:lvl1pPr>
          </a:lstStyle>
          <a:p>
            <a:pPr lvl="0"/>
            <a:r>
              <a:rPr lang="en-US" dirty="0"/>
              <a:t>Title</a:t>
            </a:r>
          </a:p>
        </p:txBody>
      </p:sp>
    </p:spTree>
    <p:extLst>
      <p:ext uri="{BB962C8B-B14F-4D97-AF65-F5344CB8AC3E}">
        <p14:creationId xmlns:p14="http://schemas.microsoft.com/office/powerpoint/2010/main" val="270469637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eam x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04E8AF-9DFE-7077-DB36-941F6490BAD8}"/>
              </a:ext>
            </a:extLst>
          </p:cNvPr>
          <p:cNvSpPr>
            <a:spLocks noGrp="1"/>
          </p:cNvSpPr>
          <p:nvPr>
            <p:ph type="title"/>
          </p:nvPr>
        </p:nvSpPr>
        <p:spPr>
          <a:xfrm>
            <a:off x="758952" y="539496"/>
            <a:ext cx="10671048" cy="768096"/>
          </a:xfrm>
        </p:spPr>
        <p:txBody>
          <a:bodyPr>
            <a:noAutofit/>
          </a:bodyPr>
          <a:lstStyle>
            <a:lvl1pPr>
              <a:lnSpc>
                <a:spcPct val="100000"/>
              </a:lnSpc>
              <a:defRPr/>
            </a:lvl1pPr>
          </a:lstStyle>
          <a:p>
            <a:r>
              <a:rPr lang="en-US" dirty="0"/>
              <a:t>Click to edit Master title style</a:t>
            </a:r>
          </a:p>
        </p:txBody>
      </p:sp>
      <p:sp>
        <p:nvSpPr>
          <p:cNvPr id="4" name="Footer Placeholder 3">
            <a:extLst>
              <a:ext uri="{FF2B5EF4-FFF2-40B4-BE49-F238E27FC236}">
                <a16:creationId xmlns:a16="http://schemas.microsoft.com/office/drawing/2014/main" id="{43B58B80-D2DB-A0A1-0362-1157E9087574}"/>
              </a:ext>
            </a:extLst>
          </p:cNvPr>
          <p:cNvSpPr>
            <a:spLocks noGrp="1"/>
          </p:cNvSpPr>
          <p:nvPr>
            <p:ph type="ftr" sz="quarter" idx="11"/>
          </p:nvPr>
        </p:nvSpPr>
        <p:spPr/>
        <p:txBody>
          <a:bodyPr>
            <a:noAutofit/>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B62C22E6-000A-05BA-5872-EF37F029AB00}"/>
              </a:ext>
            </a:extLst>
          </p:cNvPr>
          <p:cNvSpPr>
            <a:spLocks noGrp="1"/>
          </p:cNvSpPr>
          <p:nvPr>
            <p:ph type="sldNum" sz="quarter" idx="12"/>
          </p:nvPr>
        </p:nvSpPr>
        <p:spPr/>
        <p:txBody>
          <a:bodyPr>
            <a:noAutofit/>
          </a:bodyPr>
          <a:lstStyle/>
          <a:p>
            <a:fld id="{48F63A3B-78C7-47BE-AE5E-E10140E04643}" type="slidenum">
              <a:rPr lang="en-US" smtClean="0"/>
              <a:pPr/>
              <a:t>‹#›</a:t>
            </a:fld>
            <a:endParaRPr lang="en-US" dirty="0"/>
          </a:p>
        </p:txBody>
      </p:sp>
      <p:sp>
        <p:nvSpPr>
          <p:cNvPr id="17" name="Picture Placeholder 16">
            <a:extLst>
              <a:ext uri="{FF2B5EF4-FFF2-40B4-BE49-F238E27FC236}">
                <a16:creationId xmlns:a16="http://schemas.microsoft.com/office/drawing/2014/main" id="{6AAAFB85-16C0-836A-1D0D-E65277CC341D}"/>
              </a:ext>
            </a:extLst>
          </p:cNvPr>
          <p:cNvSpPr>
            <a:spLocks noGrp="1"/>
          </p:cNvSpPr>
          <p:nvPr>
            <p:ph type="pic" sz="quarter" idx="13"/>
          </p:nvPr>
        </p:nvSpPr>
        <p:spPr>
          <a:xfrm>
            <a:off x="1271016"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endParaRPr lang="en-US" dirty="0"/>
          </a:p>
        </p:txBody>
      </p:sp>
      <p:sp>
        <p:nvSpPr>
          <p:cNvPr id="19" name="Text Placeholder 18">
            <a:extLst>
              <a:ext uri="{FF2B5EF4-FFF2-40B4-BE49-F238E27FC236}">
                <a16:creationId xmlns:a16="http://schemas.microsoft.com/office/drawing/2014/main" id="{FB04BFFD-8D76-D31F-232F-38A7065ACAF3}"/>
              </a:ext>
            </a:extLst>
          </p:cNvPr>
          <p:cNvSpPr>
            <a:spLocks noGrp="1"/>
          </p:cNvSpPr>
          <p:nvPr>
            <p:ph type="body" sz="quarter" idx="14" hasCustomPrompt="1"/>
          </p:nvPr>
        </p:nvSpPr>
        <p:spPr>
          <a:xfrm>
            <a:off x="1271016" y="3191256"/>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1" name="Text Placeholder 20">
            <a:extLst>
              <a:ext uri="{FF2B5EF4-FFF2-40B4-BE49-F238E27FC236}">
                <a16:creationId xmlns:a16="http://schemas.microsoft.com/office/drawing/2014/main" id="{75A2E03A-AFB4-3868-FAB5-A24228FA8A04}"/>
              </a:ext>
            </a:extLst>
          </p:cNvPr>
          <p:cNvSpPr>
            <a:spLocks noGrp="1"/>
          </p:cNvSpPr>
          <p:nvPr>
            <p:ph type="body" sz="quarter" idx="15" hasCustomPrompt="1"/>
          </p:nvPr>
        </p:nvSpPr>
        <p:spPr>
          <a:xfrm>
            <a:off x="1271016" y="3616960"/>
            <a:ext cx="2029968" cy="182880"/>
          </a:xfrm>
        </p:spPr>
        <p:txBody>
          <a:bodyPr anchor="ctr">
            <a:noAutofit/>
          </a:bodyPr>
          <a:lstStyle>
            <a:lvl1pPr marL="0" indent="0" algn="ctr">
              <a:buNone/>
              <a:defRPr sz="1200" spc="20" baseline="0"/>
            </a:lvl1pPr>
          </a:lstStyle>
          <a:p>
            <a:pPr lvl="0"/>
            <a:r>
              <a:rPr lang="en-US" dirty="0"/>
              <a:t>Title</a:t>
            </a:r>
          </a:p>
        </p:txBody>
      </p:sp>
      <p:sp>
        <p:nvSpPr>
          <p:cNvPr id="10" name="Picture Placeholder 16">
            <a:extLst>
              <a:ext uri="{FF2B5EF4-FFF2-40B4-BE49-F238E27FC236}">
                <a16:creationId xmlns:a16="http://schemas.microsoft.com/office/drawing/2014/main" id="{BB749B9A-080F-37C0-08E6-909A5DA554D4}"/>
              </a:ext>
            </a:extLst>
          </p:cNvPr>
          <p:cNvSpPr>
            <a:spLocks noGrp="1"/>
          </p:cNvSpPr>
          <p:nvPr>
            <p:ph type="pic" sz="quarter" idx="25"/>
          </p:nvPr>
        </p:nvSpPr>
        <p:spPr>
          <a:xfrm>
            <a:off x="1271016"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endParaRPr lang="en-US" dirty="0"/>
          </a:p>
        </p:txBody>
      </p:sp>
      <p:sp>
        <p:nvSpPr>
          <p:cNvPr id="14" name="Text Placeholder 18">
            <a:extLst>
              <a:ext uri="{FF2B5EF4-FFF2-40B4-BE49-F238E27FC236}">
                <a16:creationId xmlns:a16="http://schemas.microsoft.com/office/drawing/2014/main" id="{C4C7516E-0853-87BE-108B-697DD8E0DA75}"/>
              </a:ext>
            </a:extLst>
          </p:cNvPr>
          <p:cNvSpPr>
            <a:spLocks noGrp="1"/>
          </p:cNvSpPr>
          <p:nvPr>
            <p:ph type="body" sz="quarter" idx="29" hasCustomPrompt="1"/>
          </p:nvPr>
        </p:nvSpPr>
        <p:spPr>
          <a:xfrm>
            <a:off x="1271016" y="5790184"/>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15" name="Text Placeholder 20">
            <a:extLst>
              <a:ext uri="{FF2B5EF4-FFF2-40B4-BE49-F238E27FC236}">
                <a16:creationId xmlns:a16="http://schemas.microsoft.com/office/drawing/2014/main" id="{FB1A74E1-7CEB-F501-F998-7361A20F7349}"/>
              </a:ext>
            </a:extLst>
          </p:cNvPr>
          <p:cNvSpPr>
            <a:spLocks noGrp="1"/>
          </p:cNvSpPr>
          <p:nvPr>
            <p:ph type="body" sz="quarter" idx="30" hasCustomPrompt="1"/>
          </p:nvPr>
        </p:nvSpPr>
        <p:spPr>
          <a:xfrm>
            <a:off x="1271016" y="6215888"/>
            <a:ext cx="2029968" cy="182880"/>
          </a:xfrm>
        </p:spPr>
        <p:txBody>
          <a:bodyPr anchor="ctr">
            <a:noAutofit/>
          </a:bodyPr>
          <a:lstStyle>
            <a:lvl1pPr marL="0" indent="0" algn="ctr">
              <a:buNone/>
              <a:defRPr sz="1200" spc="20" baseline="0"/>
            </a:lvl1pPr>
          </a:lstStyle>
          <a:p>
            <a:pPr lvl="0"/>
            <a:r>
              <a:rPr lang="en-US" dirty="0"/>
              <a:t>Title</a:t>
            </a:r>
          </a:p>
        </p:txBody>
      </p:sp>
      <p:sp>
        <p:nvSpPr>
          <p:cNvPr id="23" name="Picture Placeholder 16">
            <a:extLst>
              <a:ext uri="{FF2B5EF4-FFF2-40B4-BE49-F238E27FC236}">
                <a16:creationId xmlns:a16="http://schemas.microsoft.com/office/drawing/2014/main" id="{FBADCD1B-D9E0-EA12-0DD5-22E5C60E5D6B}"/>
              </a:ext>
            </a:extLst>
          </p:cNvPr>
          <p:cNvSpPr>
            <a:spLocks noGrp="1"/>
          </p:cNvSpPr>
          <p:nvPr>
            <p:ph type="pic" sz="quarter" idx="17"/>
          </p:nvPr>
        </p:nvSpPr>
        <p:spPr>
          <a:xfrm>
            <a:off x="3828288"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endParaRPr lang="en-US" dirty="0"/>
          </a:p>
        </p:txBody>
      </p:sp>
      <p:sp>
        <p:nvSpPr>
          <p:cNvPr id="22" name="Text Placeholder 18">
            <a:extLst>
              <a:ext uri="{FF2B5EF4-FFF2-40B4-BE49-F238E27FC236}">
                <a16:creationId xmlns:a16="http://schemas.microsoft.com/office/drawing/2014/main" id="{AD33972D-9092-4B3C-A699-07849068AF1D}"/>
              </a:ext>
            </a:extLst>
          </p:cNvPr>
          <p:cNvSpPr>
            <a:spLocks noGrp="1"/>
          </p:cNvSpPr>
          <p:nvPr>
            <p:ph type="body" sz="quarter" idx="16" hasCustomPrompt="1"/>
          </p:nvPr>
        </p:nvSpPr>
        <p:spPr>
          <a:xfrm>
            <a:off x="3828288" y="3191256"/>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4" name="Text Placeholder 20">
            <a:extLst>
              <a:ext uri="{FF2B5EF4-FFF2-40B4-BE49-F238E27FC236}">
                <a16:creationId xmlns:a16="http://schemas.microsoft.com/office/drawing/2014/main" id="{B54F15B1-EAC3-0113-6737-C64480876C5F}"/>
              </a:ext>
            </a:extLst>
          </p:cNvPr>
          <p:cNvSpPr>
            <a:spLocks noGrp="1"/>
          </p:cNvSpPr>
          <p:nvPr>
            <p:ph type="body" sz="quarter" idx="18" hasCustomPrompt="1"/>
          </p:nvPr>
        </p:nvSpPr>
        <p:spPr>
          <a:xfrm>
            <a:off x="3828288" y="3616960"/>
            <a:ext cx="2029968" cy="182880"/>
          </a:xfrm>
        </p:spPr>
        <p:txBody>
          <a:bodyPr anchor="ctr">
            <a:noAutofit/>
          </a:bodyPr>
          <a:lstStyle>
            <a:lvl1pPr marL="0" indent="0" algn="ctr">
              <a:buNone/>
              <a:defRPr sz="1200" spc="20" baseline="0"/>
            </a:lvl1pPr>
          </a:lstStyle>
          <a:p>
            <a:pPr lvl="0"/>
            <a:r>
              <a:rPr lang="en-US" dirty="0"/>
              <a:t>Title</a:t>
            </a:r>
          </a:p>
        </p:txBody>
      </p:sp>
      <p:sp>
        <p:nvSpPr>
          <p:cNvPr id="11" name="Picture Placeholder 16">
            <a:extLst>
              <a:ext uri="{FF2B5EF4-FFF2-40B4-BE49-F238E27FC236}">
                <a16:creationId xmlns:a16="http://schemas.microsoft.com/office/drawing/2014/main" id="{B5D5100A-3D51-45DB-3A84-9E7FB85261E3}"/>
              </a:ext>
            </a:extLst>
          </p:cNvPr>
          <p:cNvSpPr>
            <a:spLocks noGrp="1"/>
          </p:cNvSpPr>
          <p:nvPr>
            <p:ph type="pic" sz="quarter" idx="26"/>
          </p:nvPr>
        </p:nvSpPr>
        <p:spPr>
          <a:xfrm>
            <a:off x="3828288"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endParaRPr lang="en-US" dirty="0"/>
          </a:p>
        </p:txBody>
      </p:sp>
      <p:sp>
        <p:nvSpPr>
          <p:cNvPr id="16" name="Text Placeholder 18">
            <a:extLst>
              <a:ext uri="{FF2B5EF4-FFF2-40B4-BE49-F238E27FC236}">
                <a16:creationId xmlns:a16="http://schemas.microsoft.com/office/drawing/2014/main" id="{B775B771-678A-D917-7FE0-5DA7A23CCE25}"/>
              </a:ext>
            </a:extLst>
          </p:cNvPr>
          <p:cNvSpPr>
            <a:spLocks noGrp="1"/>
          </p:cNvSpPr>
          <p:nvPr>
            <p:ph type="body" sz="quarter" idx="31" hasCustomPrompt="1"/>
          </p:nvPr>
        </p:nvSpPr>
        <p:spPr>
          <a:xfrm>
            <a:off x="3828288" y="5790184"/>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18" name="Text Placeholder 20">
            <a:extLst>
              <a:ext uri="{FF2B5EF4-FFF2-40B4-BE49-F238E27FC236}">
                <a16:creationId xmlns:a16="http://schemas.microsoft.com/office/drawing/2014/main" id="{AA2B9540-B92A-AD9C-C01A-B08A98BF8455}"/>
              </a:ext>
            </a:extLst>
          </p:cNvPr>
          <p:cNvSpPr>
            <a:spLocks noGrp="1"/>
          </p:cNvSpPr>
          <p:nvPr>
            <p:ph type="body" sz="quarter" idx="32" hasCustomPrompt="1"/>
          </p:nvPr>
        </p:nvSpPr>
        <p:spPr>
          <a:xfrm>
            <a:off x="3828288" y="6215888"/>
            <a:ext cx="2029968" cy="182880"/>
          </a:xfrm>
        </p:spPr>
        <p:txBody>
          <a:bodyPr anchor="ctr">
            <a:noAutofit/>
          </a:bodyPr>
          <a:lstStyle>
            <a:lvl1pPr marL="0" indent="0" algn="ctr">
              <a:buNone/>
              <a:defRPr sz="1200" spc="20" baseline="0"/>
            </a:lvl1pPr>
          </a:lstStyle>
          <a:p>
            <a:pPr lvl="0"/>
            <a:r>
              <a:rPr lang="en-US" dirty="0"/>
              <a:t>Title</a:t>
            </a:r>
          </a:p>
        </p:txBody>
      </p:sp>
      <p:sp>
        <p:nvSpPr>
          <p:cNvPr id="26" name="Picture Placeholder 16">
            <a:extLst>
              <a:ext uri="{FF2B5EF4-FFF2-40B4-BE49-F238E27FC236}">
                <a16:creationId xmlns:a16="http://schemas.microsoft.com/office/drawing/2014/main" id="{FCEED0A5-9A71-D54A-91FC-264BD71DDED3}"/>
              </a:ext>
            </a:extLst>
          </p:cNvPr>
          <p:cNvSpPr>
            <a:spLocks noGrp="1"/>
          </p:cNvSpPr>
          <p:nvPr>
            <p:ph type="pic" sz="quarter" idx="20"/>
          </p:nvPr>
        </p:nvSpPr>
        <p:spPr>
          <a:xfrm>
            <a:off x="6385560"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endParaRPr lang="en-US" dirty="0"/>
          </a:p>
        </p:txBody>
      </p:sp>
      <p:sp>
        <p:nvSpPr>
          <p:cNvPr id="25" name="Text Placeholder 18">
            <a:extLst>
              <a:ext uri="{FF2B5EF4-FFF2-40B4-BE49-F238E27FC236}">
                <a16:creationId xmlns:a16="http://schemas.microsoft.com/office/drawing/2014/main" id="{F44A0C74-A714-A8C2-69D2-74CAD68037A5}"/>
              </a:ext>
            </a:extLst>
          </p:cNvPr>
          <p:cNvSpPr>
            <a:spLocks noGrp="1"/>
          </p:cNvSpPr>
          <p:nvPr>
            <p:ph type="body" sz="quarter" idx="19" hasCustomPrompt="1"/>
          </p:nvPr>
        </p:nvSpPr>
        <p:spPr>
          <a:xfrm>
            <a:off x="6385560" y="3191256"/>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7" name="Text Placeholder 20">
            <a:extLst>
              <a:ext uri="{FF2B5EF4-FFF2-40B4-BE49-F238E27FC236}">
                <a16:creationId xmlns:a16="http://schemas.microsoft.com/office/drawing/2014/main" id="{552F4682-3F02-2A70-A285-FB2D1822A4D6}"/>
              </a:ext>
            </a:extLst>
          </p:cNvPr>
          <p:cNvSpPr>
            <a:spLocks noGrp="1"/>
          </p:cNvSpPr>
          <p:nvPr>
            <p:ph type="body" sz="quarter" idx="21" hasCustomPrompt="1"/>
          </p:nvPr>
        </p:nvSpPr>
        <p:spPr>
          <a:xfrm>
            <a:off x="6385560" y="3616960"/>
            <a:ext cx="2029968" cy="182880"/>
          </a:xfrm>
        </p:spPr>
        <p:txBody>
          <a:bodyPr anchor="ctr">
            <a:noAutofit/>
          </a:bodyPr>
          <a:lstStyle>
            <a:lvl1pPr marL="0" indent="0" algn="ctr">
              <a:buNone/>
              <a:defRPr sz="1200" spc="20" baseline="0"/>
            </a:lvl1pPr>
          </a:lstStyle>
          <a:p>
            <a:pPr lvl="0"/>
            <a:r>
              <a:rPr lang="en-US" dirty="0"/>
              <a:t>Title</a:t>
            </a:r>
          </a:p>
        </p:txBody>
      </p:sp>
      <p:sp>
        <p:nvSpPr>
          <p:cNvPr id="12" name="Picture Placeholder 16">
            <a:extLst>
              <a:ext uri="{FF2B5EF4-FFF2-40B4-BE49-F238E27FC236}">
                <a16:creationId xmlns:a16="http://schemas.microsoft.com/office/drawing/2014/main" id="{3D2AAC25-9404-1F6F-200C-5660F4995858}"/>
              </a:ext>
            </a:extLst>
          </p:cNvPr>
          <p:cNvSpPr>
            <a:spLocks noGrp="1"/>
          </p:cNvSpPr>
          <p:nvPr>
            <p:ph type="pic" sz="quarter" idx="27"/>
          </p:nvPr>
        </p:nvSpPr>
        <p:spPr>
          <a:xfrm>
            <a:off x="6385560"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endParaRPr lang="en-US" dirty="0"/>
          </a:p>
        </p:txBody>
      </p:sp>
      <p:sp>
        <p:nvSpPr>
          <p:cNvPr id="20" name="Text Placeholder 18">
            <a:extLst>
              <a:ext uri="{FF2B5EF4-FFF2-40B4-BE49-F238E27FC236}">
                <a16:creationId xmlns:a16="http://schemas.microsoft.com/office/drawing/2014/main" id="{AE4677E1-AC1B-AB9C-5E0C-794903DD1CEB}"/>
              </a:ext>
            </a:extLst>
          </p:cNvPr>
          <p:cNvSpPr>
            <a:spLocks noGrp="1"/>
          </p:cNvSpPr>
          <p:nvPr>
            <p:ph type="body" sz="quarter" idx="33" hasCustomPrompt="1"/>
          </p:nvPr>
        </p:nvSpPr>
        <p:spPr>
          <a:xfrm>
            <a:off x="6385560" y="5790184"/>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31" name="Text Placeholder 20">
            <a:extLst>
              <a:ext uri="{FF2B5EF4-FFF2-40B4-BE49-F238E27FC236}">
                <a16:creationId xmlns:a16="http://schemas.microsoft.com/office/drawing/2014/main" id="{826BBF6C-7198-3C15-CDCB-E72B08709C1F}"/>
              </a:ext>
            </a:extLst>
          </p:cNvPr>
          <p:cNvSpPr>
            <a:spLocks noGrp="1"/>
          </p:cNvSpPr>
          <p:nvPr>
            <p:ph type="body" sz="quarter" idx="34" hasCustomPrompt="1"/>
          </p:nvPr>
        </p:nvSpPr>
        <p:spPr>
          <a:xfrm>
            <a:off x="6385560" y="6215888"/>
            <a:ext cx="2029968" cy="182880"/>
          </a:xfrm>
        </p:spPr>
        <p:txBody>
          <a:bodyPr anchor="ctr">
            <a:noAutofit/>
          </a:bodyPr>
          <a:lstStyle>
            <a:lvl1pPr marL="0" indent="0" algn="ctr">
              <a:buNone/>
              <a:defRPr sz="1200" spc="20" baseline="0"/>
            </a:lvl1pPr>
          </a:lstStyle>
          <a:p>
            <a:pPr lvl="0"/>
            <a:r>
              <a:rPr lang="en-US" dirty="0"/>
              <a:t>Title</a:t>
            </a:r>
          </a:p>
        </p:txBody>
      </p:sp>
      <p:sp>
        <p:nvSpPr>
          <p:cNvPr id="29" name="Picture Placeholder 16">
            <a:extLst>
              <a:ext uri="{FF2B5EF4-FFF2-40B4-BE49-F238E27FC236}">
                <a16:creationId xmlns:a16="http://schemas.microsoft.com/office/drawing/2014/main" id="{4F0F5D16-7316-B120-F378-E3D492FEEB9C}"/>
              </a:ext>
            </a:extLst>
          </p:cNvPr>
          <p:cNvSpPr>
            <a:spLocks noGrp="1"/>
          </p:cNvSpPr>
          <p:nvPr>
            <p:ph type="pic" sz="quarter" idx="23"/>
          </p:nvPr>
        </p:nvSpPr>
        <p:spPr>
          <a:xfrm>
            <a:off x="8942832"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endParaRPr lang="en-US" dirty="0"/>
          </a:p>
        </p:txBody>
      </p:sp>
      <p:sp>
        <p:nvSpPr>
          <p:cNvPr id="28" name="Text Placeholder 18">
            <a:extLst>
              <a:ext uri="{FF2B5EF4-FFF2-40B4-BE49-F238E27FC236}">
                <a16:creationId xmlns:a16="http://schemas.microsoft.com/office/drawing/2014/main" id="{47AC9724-9FC2-62FA-0DE7-3F9FE9B67A34}"/>
              </a:ext>
            </a:extLst>
          </p:cNvPr>
          <p:cNvSpPr>
            <a:spLocks noGrp="1"/>
          </p:cNvSpPr>
          <p:nvPr>
            <p:ph type="body" sz="quarter" idx="22" hasCustomPrompt="1"/>
          </p:nvPr>
        </p:nvSpPr>
        <p:spPr>
          <a:xfrm>
            <a:off x="8942832" y="3191256"/>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30" name="Text Placeholder 20">
            <a:extLst>
              <a:ext uri="{FF2B5EF4-FFF2-40B4-BE49-F238E27FC236}">
                <a16:creationId xmlns:a16="http://schemas.microsoft.com/office/drawing/2014/main" id="{114EE337-FC29-F325-E528-A3F809B28B5B}"/>
              </a:ext>
            </a:extLst>
          </p:cNvPr>
          <p:cNvSpPr>
            <a:spLocks noGrp="1"/>
          </p:cNvSpPr>
          <p:nvPr>
            <p:ph type="body" sz="quarter" idx="24" hasCustomPrompt="1"/>
          </p:nvPr>
        </p:nvSpPr>
        <p:spPr>
          <a:xfrm>
            <a:off x="8942832" y="3616960"/>
            <a:ext cx="2029968" cy="182880"/>
          </a:xfrm>
        </p:spPr>
        <p:txBody>
          <a:bodyPr anchor="ctr">
            <a:noAutofit/>
          </a:bodyPr>
          <a:lstStyle>
            <a:lvl1pPr marL="0" indent="0" algn="ctr">
              <a:buNone/>
              <a:defRPr sz="1200" spc="20" baseline="0"/>
            </a:lvl1pPr>
          </a:lstStyle>
          <a:p>
            <a:pPr lvl="0"/>
            <a:r>
              <a:rPr lang="en-US" dirty="0"/>
              <a:t>Title</a:t>
            </a:r>
          </a:p>
        </p:txBody>
      </p:sp>
      <p:sp>
        <p:nvSpPr>
          <p:cNvPr id="13" name="Picture Placeholder 16">
            <a:extLst>
              <a:ext uri="{FF2B5EF4-FFF2-40B4-BE49-F238E27FC236}">
                <a16:creationId xmlns:a16="http://schemas.microsoft.com/office/drawing/2014/main" id="{90CBAA5D-3D9B-0CB5-E527-996433638BE3}"/>
              </a:ext>
            </a:extLst>
          </p:cNvPr>
          <p:cNvSpPr>
            <a:spLocks noGrp="1"/>
          </p:cNvSpPr>
          <p:nvPr>
            <p:ph type="pic" sz="quarter" idx="28"/>
          </p:nvPr>
        </p:nvSpPr>
        <p:spPr>
          <a:xfrm>
            <a:off x="8942832"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endParaRPr lang="en-US" dirty="0"/>
          </a:p>
        </p:txBody>
      </p:sp>
      <p:sp>
        <p:nvSpPr>
          <p:cNvPr id="32" name="Text Placeholder 18">
            <a:extLst>
              <a:ext uri="{FF2B5EF4-FFF2-40B4-BE49-F238E27FC236}">
                <a16:creationId xmlns:a16="http://schemas.microsoft.com/office/drawing/2014/main" id="{5B47333C-2F5E-FA7D-5DD1-191E0F421B61}"/>
              </a:ext>
            </a:extLst>
          </p:cNvPr>
          <p:cNvSpPr>
            <a:spLocks noGrp="1"/>
          </p:cNvSpPr>
          <p:nvPr>
            <p:ph type="body" sz="quarter" idx="35" hasCustomPrompt="1"/>
          </p:nvPr>
        </p:nvSpPr>
        <p:spPr>
          <a:xfrm>
            <a:off x="8942832" y="5790184"/>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33" name="Text Placeholder 20">
            <a:extLst>
              <a:ext uri="{FF2B5EF4-FFF2-40B4-BE49-F238E27FC236}">
                <a16:creationId xmlns:a16="http://schemas.microsoft.com/office/drawing/2014/main" id="{D0AA2AE2-5A11-76D4-4D9C-B6B24D1419D0}"/>
              </a:ext>
            </a:extLst>
          </p:cNvPr>
          <p:cNvSpPr>
            <a:spLocks noGrp="1"/>
          </p:cNvSpPr>
          <p:nvPr>
            <p:ph type="body" sz="quarter" idx="36" hasCustomPrompt="1"/>
          </p:nvPr>
        </p:nvSpPr>
        <p:spPr>
          <a:xfrm>
            <a:off x="8942832" y="6215888"/>
            <a:ext cx="2029968" cy="182880"/>
          </a:xfrm>
        </p:spPr>
        <p:txBody>
          <a:bodyPr anchor="ctr">
            <a:noAutofit/>
          </a:bodyPr>
          <a:lstStyle>
            <a:lvl1pPr marL="0" indent="0" algn="ctr">
              <a:buNone/>
              <a:defRPr sz="1200" spc="20" baseline="0"/>
            </a:lvl1pPr>
          </a:lstStyle>
          <a:p>
            <a:pPr lvl="0"/>
            <a:r>
              <a:rPr lang="en-US" dirty="0"/>
              <a:t>Title</a:t>
            </a:r>
          </a:p>
        </p:txBody>
      </p:sp>
    </p:spTree>
    <p:extLst>
      <p:ext uri="{BB962C8B-B14F-4D97-AF65-F5344CB8AC3E}">
        <p14:creationId xmlns:p14="http://schemas.microsoft.com/office/powerpoint/2010/main" val="253796240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B950ED98-B5D1-206C-403F-FA954F9D2CFF}"/>
              </a:ext>
            </a:extLst>
          </p:cNvPr>
          <p:cNvSpPr/>
          <p:nvPr userDrawn="1"/>
        </p:nvSpPr>
        <p:spPr>
          <a:xfrm>
            <a:off x="685338" y="3796480"/>
            <a:ext cx="2011680" cy="15179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0E8643CE-01D9-3E5E-15F6-20689F775F15}"/>
              </a:ext>
            </a:extLst>
          </p:cNvPr>
          <p:cNvSpPr/>
          <p:nvPr userDrawn="1"/>
        </p:nvSpPr>
        <p:spPr>
          <a:xfrm>
            <a:off x="2900911" y="3796480"/>
            <a:ext cx="2011680" cy="151790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5AF82DDD-EDEC-7D87-F43A-113C5E4A4FE7}"/>
              </a:ext>
            </a:extLst>
          </p:cNvPr>
          <p:cNvSpPr/>
          <p:nvPr userDrawn="1"/>
        </p:nvSpPr>
        <p:spPr>
          <a:xfrm>
            <a:off x="5116484" y="3796480"/>
            <a:ext cx="2011680" cy="15179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E47E492E-967F-54B7-55B1-08A5E1C3615B}"/>
              </a:ext>
            </a:extLst>
          </p:cNvPr>
          <p:cNvSpPr/>
          <p:nvPr userDrawn="1"/>
        </p:nvSpPr>
        <p:spPr>
          <a:xfrm>
            <a:off x="9547629" y="3796480"/>
            <a:ext cx="2011680" cy="15179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DC0053FE-E44A-CA97-F782-67FC633E722E}"/>
              </a:ext>
            </a:extLst>
          </p:cNvPr>
          <p:cNvSpPr/>
          <p:nvPr userDrawn="1"/>
        </p:nvSpPr>
        <p:spPr>
          <a:xfrm>
            <a:off x="7332057" y="3796480"/>
            <a:ext cx="2011680" cy="151790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7445A0A-815D-3414-088B-C041E6742DBE}"/>
              </a:ext>
            </a:extLst>
          </p:cNvPr>
          <p:cNvSpPr>
            <a:spLocks noGrp="1"/>
          </p:cNvSpPr>
          <p:nvPr>
            <p:ph type="title"/>
          </p:nvPr>
        </p:nvSpPr>
        <p:spPr>
          <a:xfrm>
            <a:off x="758952" y="841248"/>
            <a:ext cx="10671048" cy="768096"/>
          </a:xfrm>
        </p:spPr>
        <p:txBody>
          <a:bodyPr>
            <a:noAutofit/>
          </a:bodyPr>
          <a:lstStyle>
            <a:lvl1pPr>
              <a:lnSpc>
                <a:spcPct val="100000"/>
              </a:lnSpc>
              <a:defRPr/>
            </a:lvl1pPr>
          </a:lstStyle>
          <a:p>
            <a:r>
              <a:rPr lang="en-US" dirty="0"/>
              <a:t>Click to edit Master title style</a:t>
            </a:r>
          </a:p>
        </p:txBody>
      </p:sp>
      <p:sp>
        <p:nvSpPr>
          <p:cNvPr id="4" name="Footer Placeholder 3">
            <a:extLst>
              <a:ext uri="{FF2B5EF4-FFF2-40B4-BE49-F238E27FC236}">
                <a16:creationId xmlns:a16="http://schemas.microsoft.com/office/drawing/2014/main" id="{317B5E29-6335-83BC-FA01-FAE422D2658B}"/>
              </a:ext>
            </a:extLst>
          </p:cNvPr>
          <p:cNvSpPr>
            <a:spLocks noGrp="1"/>
          </p:cNvSpPr>
          <p:nvPr>
            <p:ph type="ftr" sz="quarter" idx="11"/>
          </p:nvPr>
        </p:nvSpPr>
        <p:spPr/>
        <p:txBody>
          <a:bodyPr>
            <a:noAutofit/>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536476D1-B61A-E9FD-E266-768B405CC30B}"/>
              </a:ext>
            </a:extLst>
          </p:cNvPr>
          <p:cNvSpPr>
            <a:spLocks noGrp="1"/>
          </p:cNvSpPr>
          <p:nvPr>
            <p:ph type="sldNum" sz="quarter" idx="12"/>
          </p:nvPr>
        </p:nvSpPr>
        <p:spPr/>
        <p:txBody>
          <a:bodyPr>
            <a:noAutofit/>
          </a:bodyPr>
          <a:lstStyle/>
          <a:p>
            <a:fld id="{48F63A3B-78C7-47BE-AE5E-E10140E04643}" type="slidenum">
              <a:rPr lang="en-US" smtClean="0"/>
              <a:pPr/>
              <a:t>‹#›</a:t>
            </a:fld>
            <a:endParaRPr lang="en-US" dirty="0"/>
          </a:p>
        </p:txBody>
      </p:sp>
      <p:sp>
        <p:nvSpPr>
          <p:cNvPr id="46" name="Text Placeholder 2">
            <a:extLst>
              <a:ext uri="{FF2B5EF4-FFF2-40B4-BE49-F238E27FC236}">
                <a16:creationId xmlns:a16="http://schemas.microsoft.com/office/drawing/2014/main" id="{C025625F-8274-840F-6DD8-D36687CB8F7E}"/>
              </a:ext>
            </a:extLst>
          </p:cNvPr>
          <p:cNvSpPr>
            <a:spLocks noGrp="1"/>
          </p:cNvSpPr>
          <p:nvPr>
            <p:ph type="body" idx="1"/>
          </p:nvPr>
        </p:nvSpPr>
        <p:spPr>
          <a:xfrm>
            <a:off x="685338" y="2491684"/>
            <a:ext cx="2011680" cy="2825173"/>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4" name="Picture Placeholder 62">
            <a:extLst>
              <a:ext uri="{FF2B5EF4-FFF2-40B4-BE49-F238E27FC236}">
                <a16:creationId xmlns:a16="http://schemas.microsoft.com/office/drawing/2014/main" id="{2F18FBB7-2D21-7954-1324-C7D3BFE5C85D}"/>
              </a:ext>
            </a:extLst>
          </p:cNvPr>
          <p:cNvSpPr>
            <a:spLocks noGrp="1"/>
          </p:cNvSpPr>
          <p:nvPr>
            <p:ph type="pic" sz="quarter" idx="23"/>
          </p:nvPr>
        </p:nvSpPr>
        <p:spPr>
          <a:xfrm>
            <a:off x="1339134" y="2111058"/>
            <a:ext cx="704088" cy="704088"/>
          </a:xfrm>
          <a:prstGeom prst="ellipse">
            <a:avLst/>
          </a:prstGeom>
          <a:solidFill>
            <a:schemeClr val="accent1"/>
          </a:solidFill>
        </p:spPr>
        <p:txBody>
          <a:bodyPr lIns="0" tIns="0" rIns="0" bIns="0" anchor="ctr">
            <a:noAutofit/>
          </a:bodyPr>
          <a:lstStyle>
            <a:lvl1pPr marL="0" indent="0" algn="ctr">
              <a:buNone/>
              <a:defRPr sz="900"/>
            </a:lvl1pPr>
          </a:lstStyle>
          <a:p>
            <a:endParaRPr lang="en-US" dirty="0"/>
          </a:p>
        </p:txBody>
      </p:sp>
      <p:sp>
        <p:nvSpPr>
          <p:cNvPr id="52" name="Text Placeholder 51">
            <a:extLst>
              <a:ext uri="{FF2B5EF4-FFF2-40B4-BE49-F238E27FC236}">
                <a16:creationId xmlns:a16="http://schemas.microsoft.com/office/drawing/2014/main" id="{2EF54C35-5F8E-4E0A-AB4D-97E38121910A}"/>
              </a:ext>
            </a:extLst>
          </p:cNvPr>
          <p:cNvSpPr>
            <a:spLocks noGrp="1"/>
          </p:cNvSpPr>
          <p:nvPr>
            <p:ph type="body" sz="quarter" idx="18"/>
          </p:nvPr>
        </p:nvSpPr>
        <p:spPr>
          <a:xfrm>
            <a:off x="731058" y="3888404"/>
            <a:ext cx="1920240" cy="1371600"/>
          </a:xfrm>
          <a:noFill/>
          <a:ln>
            <a:noFill/>
          </a:ln>
        </p:spPr>
        <p:txBody>
          <a:bodyPr lIns="91440" rIns="91440" anchor="ctr">
            <a:noAutofit/>
          </a:bodyPr>
          <a:lstStyle>
            <a:lvl1pPr marL="0" indent="0" algn="ctr">
              <a:spcBef>
                <a:spcPts val="0"/>
              </a:spcBef>
              <a:buNone/>
              <a:defRPr sz="1500"/>
            </a:lvl1pPr>
          </a:lstStyle>
          <a:p>
            <a:pPr lvl="0"/>
            <a:r>
              <a:rPr lang="en-US" dirty="0"/>
              <a:t>Click to edit Master text styles</a:t>
            </a:r>
          </a:p>
        </p:txBody>
      </p:sp>
      <p:sp>
        <p:nvSpPr>
          <p:cNvPr id="47" name="Text Placeholder 4">
            <a:extLst>
              <a:ext uri="{FF2B5EF4-FFF2-40B4-BE49-F238E27FC236}">
                <a16:creationId xmlns:a16="http://schemas.microsoft.com/office/drawing/2014/main" id="{79F9AD31-B0C5-3563-C73A-8B6297FCFD1C}"/>
              </a:ext>
            </a:extLst>
          </p:cNvPr>
          <p:cNvSpPr>
            <a:spLocks noGrp="1"/>
          </p:cNvSpPr>
          <p:nvPr>
            <p:ph type="body" sz="quarter" idx="3"/>
          </p:nvPr>
        </p:nvSpPr>
        <p:spPr>
          <a:xfrm>
            <a:off x="2900910" y="2491684"/>
            <a:ext cx="2011680" cy="2825173"/>
          </a:xfrm>
          <a:noFill/>
          <a:ln w="12700">
            <a:solidFill>
              <a:schemeClr val="accent3"/>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8" name="Picture Placeholder 62">
            <a:extLst>
              <a:ext uri="{FF2B5EF4-FFF2-40B4-BE49-F238E27FC236}">
                <a16:creationId xmlns:a16="http://schemas.microsoft.com/office/drawing/2014/main" id="{05E8E8EF-4954-870B-04E5-82BC660A6738}"/>
              </a:ext>
            </a:extLst>
          </p:cNvPr>
          <p:cNvSpPr>
            <a:spLocks noGrp="1"/>
          </p:cNvSpPr>
          <p:nvPr>
            <p:ph type="pic" sz="quarter" idx="27"/>
          </p:nvPr>
        </p:nvSpPr>
        <p:spPr>
          <a:xfrm>
            <a:off x="3554707" y="2111058"/>
            <a:ext cx="704088" cy="704088"/>
          </a:xfrm>
          <a:prstGeom prst="ellipse">
            <a:avLst/>
          </a:prstGeom>
          <a:solidFill>
            <a:schemeClr val="accent3"/>
          </a:solidFill>
        </p:spPr>
        <p:txBody>
          <a:bodyPr lIns="0" tIns="0" rIns="0" bIns="0" anchor="ctr">
            <a:noAutofit/>
          </a:bodyPr>
          <a:lstStyle>
            <a:lvl1pPr marL="0" indent="0" algn="ctr">
              <a:buNone/>
              <a:defRPr sz="900"/>
            </a:lvl1pPr>
          </a:lstStyle>
          <a:p>
            <a:endParaRPr lang="en-US" dirty="0"/>
          </a:p>
        </p:txBody>
      </p:sp>
      <p:sp>
        <p:nvSpPr>
          <p:cNvPr id="58" name="Text Placeholder 51">
            <a:extLst>
              <a:ext uri="{FF2B5EF4-FFF2-40B4-BE49-F238E27FC236}">
                <a16:creationId xmlns:a16="http://schemas.microsoft.com/office/drawing/2014/main" id="{75981CD1-EA26-D1CF-F19E-B58C16BA8A69}"/>
              </a:ext>
            </a:extLst>
          </p:cNvPr>
          <p:cNvSpPr>
            <a:spLocks noGrp="1"/>
          </p:cNvSpPr>
          <p:nvPr>
            <p:ph type="body" sz="quarter" idx="19"/>
          </p:nvPr>
        </p:nvSpPr>
        <p:spPr>
          <a:xfrm>
            <a:off x="2946630" y="3888404"/>
            <a:ext cx="1920240" cy="1371600"/>
          </a:xfrm>
          <a:noFill/>
          <a:ln>
            <a:noFill/>
          </a:ln>
        </p:spPr>
        <p:txBody>
          <a:bodyPr lIns="91440" rIns="91440" anchor="ctr">
            <a:noAutofit/>
          </a:bodyPr>
          <a:lstStyle>
            <a:lvl1pPr marL="0" indent="0" algn="ctr">
              <a:spcBef>
                <a:spcPts val="0"/>
              </a:spcBef>
              <a:buNone/>
              <a:defRPr sz="1500"/>
            </a:lvl1pPr>
          </a:lstStyle>
          <a:p>
            <a:pPr lvl="0"/>
            <a:r>
              <a:rPr lang="en-US" dirty="0"/>
              <a:t>Click to edit Master text styles</a:t>
            </a:r>
          </a:p>
        </p:txBody>
      </p:sp>
      <p:sp>
        <p:nvSpPr>
          <p:cNvPr id="48" name="Text Placeholder 4">
            <a:extLst>
              <a:ext uri="{FF2B5EF4-FFF2-40B4-BE49-F238E27FC236}">
                <a16:creationId xmlns:a16="http://schemas.microsoft.com/office/drawing/2014/main" id="{3A09BBD1-5CBC-B0EF-71C0-054FCB989BC6}"/>
              </a:ext>
            </a:extLst>
          </p:cNvPr>
          <p:cNvSpPr>
            <a:spLocks noGrp="1"/>
          </p:cNvSpPr>
          <p:nvPr>
            <p:ph type="body" sz="quarter" idx="13"/>
          </p:nvPr>
        </p:nvSpPr>
        <p:spPr>
          <a:xfrm>
            <a:off x="5116484" y="2491684"/>
            <a:ext cx="2011680" cy="2825173"/>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7" name="Picture Placeholder 62">
            <a:extLst>
              <a:ext uri="{FF2B5EF4-FFF2-40B4-BE49-F238E27FC236}">
                <a16:creationId xmlns:a16="http://schemas.microsoft.com/office/drawing/2014/main" id="{4AD0C8C9-DB5A-6DC8-2729-A21F1A5CF174}"/>
              </a:ext>
            </a:extLst>
          </p:cNvPr>
          <p:cNvSpPr>
            <a:spLocks noGrp="1"/>
          </p:cNvSpPr>
          <p:nvPr>
            <p:ph type="pic" sz="quarter" idx="26"/>
          </p:nvPr>
        </p:nvSpPr>
        <p:spPr>
          <a:xfrm>
            <a:off x="5770280" y="2111058"/>
            <a:ext cx="704088" cy="704088"/>
          </a:xfrm>
          <a:prstGeom prst="ellipse">
            <a:avLst/>
          </a:prstGeom>
          <a:solidFill>
            <a:schemeClr val="accent1"/>
          </a:solidFill>
        </p:spPr>
        <p:txBody>
          <a:bodyPr lIns="0" tIns="0" rIns="0" bIns="0" anchor="ctr">
            <a:noAutofit/>
          </a:bodyPr>
          <a:lstStyle>
            <a:lvl1pPr marL="0" indent="0" algn="ctr">
              <a:buNone/>
              <a:defRPr sz="900"/>
            </a:lvl1pPr>
          </a:lstStyle>
          <a:p>
            <a:endParaRPr lang="en-US" dirty="0"/>
          </a:p>
        </p:txBody>
      </p:sp>
      <p:sp>
        <p:nvSpPr>
          <p:cNvPr id="59" name="Text Placeholder 51">
            <a:extLst>
              <a:ext uri="{FF2B5EF4-FFF2-40B4-BE49-F238E27FC236}">
                <a16:creationId xmlns:a16="http://schemas.microsoft.com/office/drawing/2014/main" id="{F02DE2DC-F65C-32A5-5821-89FB2F53C325}"/>
              </a:ext>
            </a:extLst>
          </p:cNvPr>
          <p:cNvSpPr>
            <a:spLocks noGrp="1"/>
          </p:cNvSpPr>
          <p:nvPr>
            <p:ph type="body" sz="quarter" idx="20"/>
          </p:nvPr>
        </p:nvSpPr>
        <p:spPr>
          <a:xfrm>
            <a:off x="5162204" y="3888404"/>
            <a:ext cx="1920240" cy="1371600"/>
          </a:xfrm>
          <a:noFill/>
          <a:ln>
            <a:noFill/>
          </a:ln>
        </p:spPr>
        <p:txBody>
          <a:bodyPr lIns="91440" rIns="91440" anchor="ctr">
            <a:noAutofit/>
          </a:bodyPr>
          <a:lstStyle>
            <a:lvl1pPr marL="0" indent="0" algn="ctr">
              <a:spcBef>
                <a:spcPts val="0"/>
              </a:spcBef>
              <a:buNone/>
              <a:defRPr sz="1500"/>
            </a:lvl1pPr>
          </a:lstStyle>
          <a:p>
            <a:pPr lvl="0"/>
            <a:r>
              <a:rPr lang="en-US" dirty="0"/>
              <a:t>Click to edit Master text styles</a:t>
            </a:r>
          </a:p>
        </p:txBody>
      </p:sp>
      <p:sp>
        <p:nvSpPr>
          <p:cNvPr id="49" name="Text Placeholder 4">
            <a:extLst>
              <a:ext uri="{FF2B5EF4-FFF2-40B4-BE49-F238E27FC236}">
                <a16:creationId xmlns:a16="http://schemas.microsoft.com/office/drawing/2014/main" id="{084A0326-A0B8-1723-B8BA-B015344F2DCE}"/>
              </a:ext>
            </a:extLst>
          </p:cNvPr>
          <p:cNvSpPr>
            <a:spLocks noGrp="1"/>
          </p:cNvSpPr>
          <p:nvPr>
            <p:ph type="body" sz="quarter" idx="15"/>
          </p:nvPr>
        </p:nvSpPr>
        <p:spPr>
          <a:xfrm>
            <a:off x="7332057" y="2491684"/>
            <a:ext cx="2011680" cy="2825173"/>
          </a:xfrm>
          <a:noFill/>
          <a:ln w="12700">
            <a:solidFill>
              <a:schemeClr val="accent3"/>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6" name="Picture Placeholder 62">
            <a:extLst>
              <a:ext uri="{FF2B5EF4-FFF2-40B4-BE49-F238E27FC236}">
                <a16:creationId xmlns:a16="http://schemas.microsoft.com/office/drawing/2014/main" id="{139354A0-F5DF-3AC5-5E8B-A41146C26F3C}"/>
              </a:ext>
            </a:extLst>
          </p:cNvPr>
          <p:cNvSpPr>
            <a:spLocks noGrp="1"/>
          </p:cNvSpPr>
          <p:nvPr>
            <p:ph type="pic" sz="quarter" idx="25"/>
          </p:nvPr>
        </p:nvSpPr>
        <p:spPr>
          <a:xfrm>
            <a:off x="7985853" y="2111058"/>
            <a:ext cx="704088" cy="704088"/>
          </a:xfrm>
          <a:prstGeom prst="ellipse">
            <a:avLst/>
          </a:prstGeom>
          <a:solidFill>
            <a:schemeClr val="accent3"/>
          </a:solidFill>
        </p:spPr>
        <p:txBody>
          <a:bodyPr lIns="0" tIns="0" rIns="0" bIns="0" anchor="ctr">
            <a:noAutofit/>
          </a:bodyPr>
          <a:lstStyle>
            <a:lvl1pPr marL="0" indent="0" algn="ctr">
              <a:buNone/>
              <a:defRPr sz="900"/>
            </a:lvl1pPr>
          </a:lstStyle>
          <a:p>
            <a:endParaRPr lang="en-US" dirty="0"/>
          </a:p>
        </p:txBody>
      </p:sp>
      <p:sp>
        <p:nvSpPr>
          <p:cNvPr id="60" name="Text Placeholder 51">
            <a:extLst>
              <a:ext uri="{FF2B5EF4-FFF2-40B4-BE49-F238E27FC236}">
                <a16:creationId xmlns:a16="http://schemas.microsoft.com/office/drawing/2014/main" id="{E9730E82-F317-686A-8777-D81705BCC706}"/>
              </a:ext>
            </a:extLst>
          </p:cNvPr>
          <p:cNvSpPr>
            <a:spLocks noGrp="1"/>
          </p:cNvSpPr>
          <p:nvPr>
            <p:ph type="body" sz="quarter" idx="21"/>
          </p:nvPr>
        </p:nvSpPr>
        <p:spPr>
          <a:xfrm>
            <a:off x="7377777" y="3888404"/>
            <a:ext cx="1920240" cy="1371600"/>
          </a:xfrm>
          <a:noFill/>
          <a:ln>
            <a:noFill/>
          </a:ln>
        </p:spPr>
        <p:txBody>
          <a:bodyPr lIns="91440" rIns="91440" anchor="ctr">
            <a:noAutofit/>
          </a:bodyPr>
          <a:lstStyle>
            <a:lvl1pPr marL="0" indent="0" algn="ctr">
              <a:spcBef>
                <a:spcPts val="0"/>
              </a:spcBef>
              <a:buNone/>
              <a:defRPr sz="1500"/>
            </a:lvl1pPr>
          </a:lstStyle>
          <a:p>
            <a:pPr lvl="0"/>
            <a:r>
              <a:rPr lang="en-US" dirty="0"/>
              <a:t>Click to edit Master text styles</a:t>
            </a:r>
          </a:p>
        </p:txBody>
      </p:sp>
      <p:sp>
        <p:nvSpPr>
          <p:cNvPr id="50" name="Text Placeholder 4">
            <a:extLst>
              <a:ext uri="{FF2B5EF4-FFF2-40B4-BE49-F238E27FC236}">
                <a16:creationId xmlns:a16="http://schemas.microsoft.com/office/drawing/2014/main" id="{0E3B57F3-1903-446F-D989-D6CA342D0861}"/>
              </a:ext>
            </a:extLst>
          </p:cNvPr>
          <p:cNvSpPr>
            <a:spLocks noGrp="1"/>
          </p:cNvSpPr>
          <p:nvPr>
            <p:ph type="body" sz="quarter" idx="17"/>
          </p:nvPr>
        </p:nvSpPr>
        <p:spPr>
          <a:xfrm>
            <a:off x="9547629" y="2491684"/>
            <a:ext cx="2011680" cy="2825173"/>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5" name="Picture Placeholder 62">
            <a:extLst>
              <a:ext uri="{FF2B5EF4-FFF2-40B4-BE49-F238E27FC236}">
                <a16:creationId xmlns:a16="http://schemas.microsoft.com/office/drawing/2014/main" id="{D5BF3A8A-72F1-392E-855B-5B36E244A7FD}"/>
              </a:ext>
            </a:extLst>
          </p:cNvPr>
          <p:cNvSpPr>
            <a:spLocks noGrp="1"/>
          </p:cNvSpPr>
          <p:nvPr>
            <p:ph type="pic" sz="quarter" idx="24"/>
          </p:nvPr>
        </p:nvSpPr>
        <p:spPr>
          <a:xfrm>
            <a:off x="10201425" y="2111058"/>
            <a:ext cx="704088" cy="704088"/>
          </a:xfrm>
          <a:prstGeom prst="ellipse">
            <a:avLst/>
          </a:prstGeom>
          <a:solidFill>
            <a:schemeClr val="accent1"/>
          </a:solidFill>
        </p:spPr>
        <p:txBody>
          <a:bodyPr lIns="0" tIns="0" rIns="0" bIns="0" anchor="ctr">
            <a:noAutofit/>
          </a:bodyPr>
          <a:lstStyle>
            <a:lvl1pPr marL="0" indent="0" algn="ctr">
              <a:buNone/>
              <a:defRPr sz="900"/>
            </a:lvl1pPr>
          </a:lstStyle>
          <a:p>
            <a:endParaRPr lang="en-US" dirty="0"/>
          </a:p>
        </p:txBody>
      </p:sp>
      <p:sp>
        <p:nvSpPr>
          <p:cNvPr id="61" name="Text Placeholder 51">
            <a:extLst>
              <a:ext uri="{FF2B5EF4-FFF2-40B4-BE49-F238E27FC236}">
                <a16:creationId xmlns:a16="http://schemas.microsoft.com/office/drawing/2014/main" id="{2AED5DDC-3165-FA12-0310-E3545223E292}"/>
              </a:ext>
            </a:extLst>
          </p:cNvPr>
          <p:cNvSpPr>
            <a:spLocks noGrp="1"/>
          </p:cNvSpPr>
          <p:nvPr>
            <p:ph type="body" sz="quarter" idx="22"/>
          </p:nvPr>
        </p:nvSpPr>
        <p:spPr>
          <a:xfrm>
            <a:off x="9593349" y="3888404"/>
            <a:ext cx="1920240" cy="1371600"/>
          </a:xfrm>
          <a:noFill/>
          <a:ln>
            <a:noFill/>
          </a:ln>
        </p:spPr>
        <p:txBody>
          <a:bodyPr lIns="91440" rIns="91440" anchor="ctr">
            <a:noAutofit/>
          </a:bodyPr>
          <a:lstStyle>
            <a:lvl1pPr marL="0" indent="0" algn="ctr">
              <a:spcBef>
                <a:spcPts val="0"/>
              </a:spcBef>
              <a:buNone/>
              <a:defRPr sz="1500"/>
            </a:lvl1pPr>
          </a:lstStyle>
          <a:p>
            <a:pPr lvl="0"/>
            <a:r>
              <a:rPr lang="en-US" dirty="0"/>
              <a:t>Click to edit Master text styles</a:t>
            </a:r>
          </a:p>
        </p:txBody>
      </p:sp>
    </p:spTree>
    <p:extLst>
      <p:ext uri="{BB962C8B-B14F-4D97-AF65-F5344CB8AC3E}">
        <p14:creationId xmlns:p14="http://schemas.microsoft.com/office/powerpoint/2010/main" val="22868271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9" name="Freeform: Shape 28">
            <a:extLst>
              <a:ext uri="{FF2B5EF4-FFF2-40B4-BE49-F238E27FC236}">
                <a16:creationId xmlns:a16="http://schemas.microsoft.com/office/drawing/2014/main" id="{E2DECB02-D9CE-E57A-0604-BFF41EC38AFA}"/>
              </a:ext>
            </a:extLst>
          </p:cNvPr>
          <p:cNvSpPr/>
          <p:nvPr userDrawn="1"/>
        </p:nvSpPr>
        <p:spPr>
          <a:xfrm>
            <a:off x="0" y="0"/>
            <a:ext cx="2838450" cy="2857958"/>
          </a:xfrm>
          <a:custGeom>
            <a:avLst/>
            <a:gdLst>
              <a:gd name="connsiteX0" fmla="*/ 1971005 w 2838450"/>
              <a:gd name="connsiteY0" fmla="*/ 0 h 2857958"/>
              <a:gd name="connsiteX1" fmla="*/ 2838450 w 2838450"/>
              <a:gd name="connsiteY1" fmla="*/ 0 h 2857958"/>
              <a:gd name="connsiteX2" fmla="*/ 2838450 w 2838450"/>
              <a:gd name="connsiteY2" fmla="*/ 7240 h 2857958"/>
              <a:gd name="connsiteX3" fmla="*/ 278890 w 2838450"/>
              <a:gd name="connsiteY3" fmla="*/ 2843883 h 2857958"/>
              <a:gd name="connsiteX4" fmla="*/ 0 w 2838450"/>
              <a:gd name="connsiteY4" fmla="*/ 2857958 h 2857958"/>
              <a:gd name="connsiteX5" fmla="*/ 0 w 2838450"/>
              <a:gd name="connsiteY5" fmla="*/ 1990580 h 2857958"/>
              <a:gd name="connsiteX6" fmla="*/ 190293 w 2838450"/>
              <a:gd name="connsiteY6" fmla="*/ 1980883 h 2857958"/>
              <a:gd name="connsiteX7" fmla="*/ 1960910 w 2838450"/>
              <a:gd name="connsiteY7" fmla="*/ 200390 h 2857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38450" h="2857958">
                <a:moveTo>
                  <a:pt x="1971005" y="0"/>
                </a:moveTo>
                <a:lnTo>
                  <a:pt x="2838450" y="0"/>
                </a:lnTo>
                <a:lnTo>
                  <a:pt x="2838450" y="7240"/>
                </a:lnTo>
                <a:cubicBezTo>
                  <a:pt x="2838450" y="1484015"/>
                  <a:pt x="1716931" y="2697914"/>
                  <a:pt x="278890" y="2843883"/>
                </a:cubicBezTo>
                <a:lnTo>
                  <a:pt x="0" y="2857958"/>
                </a:lnTo>
                <a:lnTo>
                  <a:pt x="0" y="1990580"/>
                </a:lnTo>
                <a:lnTo>
                  <a:pt x="190293" y="1980883"/>
                </a:lnTo>
                <a:cubicBezTo>
                  <a:pt x="1124600" y="1885128"/>
                  <a:pt x="1866185" y="1135788"/>
                  <a:pt x="1960910" y="200390"/>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lvl="0"/>
            <a:endParaRPr lang="en-US" dirty="0"/>
          </a:p>
        </p:txBody>
      </p:sp>
      <p:sp>
        <p:nvSpPr>
          <p:cNvPr id="26" name="Freeform: Shape 25">
            <a:extLst>
              <a:ext uri="{FF2B5EF4-FFF2-40B4-BE49-F238E27FC236}">
                <a16:creationId xmlns:a16="http://schemas.microsoft.com/office/drawing/2014/main" id="{68E760EA-7D83-1DF2-A8EE-4F218084E74F}"/>
              </a:ext>
            </a:extLst>
          </p:cNvPr>
          <p:cNvSpPr/>
          <p:nvPr userDrawn="1"/>
        </p:nvSpPr>
        <p:spPr>
          <a:xfrm>
            <a:off x="1" y="-1"/>
            <a:ext cx="1970627" cy="1990267"/>
          </a:xfrm>
          <a:custGeom>
            <a:avLst/>
            <a:gdLst>
              <a:gd name="connsiteX0" fmla="*/ 0 w 1970627"/>
              <a:gd name="connsiteY0" fmla="*/ 0 h 1990267"/>
              <a:gd name="connsiteX1" fmla="*/ 1970627 w 1970627"/>
              <a:gd name="connsiteY1" fmla="*/ 0 h 1990267"/>
              <a:gd name="connsiteX2" fmla="*/ 1960534 w 1970627"/>
              <a:gd name="connsiteY2" fmla="*/ 200357 h 1990267"/>
              <a:gd name="connsiteX3" fmla="*/ 190254 w 1970627"/>
              <a:gd name="connsiteY3" fmla="*/ 1980571 h 1990267"/>
              <a:gd name="connsiteX4" fmla="*/ 0 w 1970627"/>
              <a:gd name="connsiteY4" fmla="*/ 1990267 h 19902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0627" h="1990267">
                <a:moveTo>
                  <a:pt x="0" y="0"/>
                </a:moveTo>
                <a:lnTo>
                  <a:pt x="1970627" y="0"/>
                </a:lnTo>
                <a:lnTo>
                  <a:pt x="1960534" y="200357"/>
                </a:lnTo>
                <a:cubicBezTo>
                  <a:pt x="1865827" y="1135608"/>
                  <a:pt x="1124383" y="1884831"/>
                  <a:pt x="190254" y="1980571"/>
                </a:cubicBezTo>
                <a:lnTo>
                  <a:pt x="0" y="1990267"/>
                </a:lnTo>
                <a:close/>
              </a:path>
            </a:pathLst>
          </a:custGeom>
          <a:solidFill>
            <a:srgbClr val="F5CDCE"/>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6" name="Freeform: Shape 15">
            <a:extLst>
              <a:ext uri="{FF2B5EF4-FFF2-40B4-BE49-F238E27FC236}">
                <a16:creationId xmlns:a16="http://schemas.microsoft.com/office/drawing/2014/main" id="{FF3F3353-78A1-F584-81A6-9513382DF18F}"/>
              </a:ext>
            </a:extLst>
          </p:cNvPr>
          <p:cNvSpPr/>
          <p:nvPr userDrawn="1"/>
        </p:nvSpPr>
        <p:spPr>
          <a:xfrm>
            <a:off x="1" y="1"/>
            <a:ext cx="1003449" cy="1013015"/>
          </a:xfrm>
          <a:custGeom>
            <a:avLst/>
            <a:gdLst>
              <a:gd name="connsiteX0" fmla="*/ 0 w 1003449"/>
              <a:gd name="connsiteY0" fmla="*/ 0 h 1013015"/>
              <a:gd name="connsiteX1" fmla="*/ 1003449 w 1003449"/>
              <a:gd name="connsiteY1" fmla="*/ 0 h 1013015"/>
              <a:gd name="connsiteX2" fmla="*/ 998306 w 1003449"/>
              <a:gd name="connsiteY2" fmla="*/ 100639 h 1013015"/>
              <a:gd name="connsiteX3" fmla="*/ 90663 w 1003449"/>
              <a:gd name="connsiteY3" fmla="*/ 1008380 h 1013015"/>
              <a:gd name="connsiteX4" fmla="*/ 0 w 1003449"/>
              <a:gd name="connsiteY4" fmla="*/ 1013015 h 1013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3449" h="1013015">
                <a:moveTo>
                  <a:pt x="0" y="0"/>
                </a:moveTo>
                <a:lnTo>
                  <a:pt x="1003449" y="0"/>
                </a:lnTo>
                <a:lnTo>
                  <a:pt x="998306" y="100639"/>
                </a:lnTo>
                <a:cubicBezTo>
                  <a:pt x="949402" y="576784"/>
                  <a:pt x="566756" y="959471"/>
                  <a:pt x="90663" y="1008380"/>
                </a:cubicBezTo>
                <a:lnTo>
                  <a:pt x="0" y="1013015"/>
                </a:ln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 name="Title 1">
            <a:extLst>
              <a:ext uri="{FF2B5EF4-FFF2-40B4-BE49-F238E27FC236}">
                <a16:creationId xmlns:a16="http://schemas.microsoft.com/office/drawing/2014/main" id="{A65C6DDD-D2BB-0153-0F53-9F7C17BDFD2B}"/>
              </a:ext>
            </a:extLst>
          </p:cNvPr>
          <p:cNvSpPr>
            <a:spLocks noGrp="1"/>
          </p:cNvSpPr>
          <p:nvPr>
            <p:ph type="title"/>
          </p:nvPr>
        </p:nvSpPr>
        <p:spPr/>
        <p:txBody>
          <a:bodyPr/>
          <a:lstStyle>
            <a:lvl1pPr>
              <a:lnSpc>
                <a:spcPct val="100000"/>
              </a:lnSpc>
              <a:defRPr>
                <a:solidFill>
                  <a:schemeClr val="accent6"/>
                </a:solidFill>
              </a:defRPr>
            </a:lvl1pPr>
          </a:lstStyle>
          <a:p>
            <a:r>
              <a:rPr lang="en-US" dirty="0"/>
              <a:t>Click to edit Master title style</a:t>
            </a:r>
          </a:p>
        </p:txBody>
      </p:sp>
      <p:sp>
        <p:nvSpPr>
          <p:cNvPr id="5" name="Slide Number Placeholder 4">
            <a:extLst>
              <a:ext uri="{FF2B5EF4-FFF2-40B4-BE49-F238E27FC236}">
                <a16:creationId xmlns:a16="http://schemas.microsoft.com/office/drawing/2014/main" id="{471A846E-CBB1-9805-456D-0C0B890912B7}"/>
              </a:ext>
            </a:extLst>
          </p:cNvPr>
          <p:cNvSpPr>
            <a:spLocks noGrp="1"/>
          </p:cNvSpPr>
          <p:nvPr>
            <p:ph type="sldNum" sz="quarter" idx="12"/>
          </p:nvPr>
        </p:nvSpPr>
        <p:spPr/>
        <p:txBody>
          <a:bodyPr/>
          <a:lstStyle/>
          <a:p>
            <a:fld id="{48F63A3B-78C7-47BE-AE5E-E10140E04643}" type="slidenum">
              <a:rPr lang="en-US" smtClean="0"/>
              <a:pPr/>
              <a:t>‹#›</a:t>
            </a:fld>
            <a:endParaRPr lang="en-US" dirty="0"/>
          </a:p>
        </p:txBody>
      </p:sp>
      <p:sp>
        <p:nvSpPr>
          <p:cNvPr id="30" name="Image 2" descr="preencoded.png">
            <a:extLst>
              <a:ext uri="{FF2B5EF4-FFF2-40B4-BE49-F238E27FC236}">
                <a16:creationId xmlns:a16="http://schemas.microsoft.com/office/drawing/2014/main" id="{790E862E-398F-571C-EC2C-3D17164DE059}"/>
              </a:ext>
            </a:extLst>
          </p:cNvPr>
          <p:cNvSpPr/>
          <p:nvPr/>
        </p:nvSpPr>
        <p:spPr>
          <a:xfrm>
            <a:off x="1458332" y="590133"/>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sp>
        <p:nvSpPr>
          <p:cNvPr id="31" name="Text Placeholder 2">
            <a:extLst>
              <a:ext uri="{FF2B5EF4-FFF2-40B4-BE49-F238E27FC236}">
                <a16:creationId xmlns:a16="http://schemas.microsoft.com/office/drawing/2014/main" id="{AB1DF8DE-0EED-2627-4B5E-266C0BC276BE}"/>
              </a:ext>
            </a:extLst>
          </p:cNvPr>
          <p:cNvSpPr>
            <a:spLocks noGrp="1"/>
          </p:cNvSpPr>
          <p:nvPr>
            <p:ph type="body" idx="1" hasCustomPrompt="1"/>
          </p:nvPr>
        </p:nvSpPr>
        <p:spPr>
          <a:xfrm>
            <a:off x="685338" y="3017520"/>
            <a:ext cx="1993392" cy="557784"/>
          </a:xfrm>
          <a:solidFill>
            <a:schemeClr val="accent3"/>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2" name="Text Placeholder 4">
            <a:extLst>
              <a:ext uri="{FF2B5EF4-FFF2-40B4-BE49-F238E27FC236}">
                <a16:creationId xmlns:a16="http://schemas.microsoft.com/office/drawing/2014/main" id="{5AE99EEE-38C4-CB2D-EEA0-8A2EB6F129E4}"/>
              </a:ext>
            </a:extLst>
          </p:cNvPr>
          <p:cNvSpPr>
            <a:spLocks noGrp="1"/>
          </p:cNvSpPr>
          <p:nvPr>
            <p:ph type="body" sz="quarter" idx="3" hasCustomPrompt="1"/>
          </p:nvPr>
        </p:nvSpPr>
        <p:spPr>
          <a:xfrm>
            <a:off x="2900911" y="3017520"/>
            <a:ext cx="1993392" cy="557784"/>
          </a:xfrm>
          <a:solidFill>
            <a:schemeClr val="accent1"/>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3" name="Text Placeholder 4">
            <a:extLst>
              <a:ext uri="{FF2B5EF4-FFF2-40B4-BE49-F238E27FC236}">
                <a16:creationId xmlns:a16="http://schemas.microsoft.com/office/drawing/2014/main" id="{AA90F0AE-69F4-EBD3-AED1-81E98D34811D}"/>
              </a:ext>
            </a:extLst>
          </p:cNvPr>
          <p:cNvSpPr>
            <a:spLocks noGrp="1"/>
          </p:cNvSpPr>
          <p:nvPr>
            <p:ph type="body" sz="quarter" idx="13" hasCustomPrompt="1"/>
          </p:nvPr>
        </p:nvSpPr>
        <p:spPr>
          <a:xfrm>
            <a:off x="5116484" y="3017520"/>
            <a:ext cx="1993392" cy="557784"/>
          </a:xfrm>
          <a:solidFill>
            <a:schemeClr val="accent3"/>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4" name="Text Placeholder 4">
            <a:extLst>
              <a:ext uri="{FF2B5EF4-FFF2-40B4-BE49-F238E27FC236}">
                <a16:creationId xmlns:a16="http://schemas.microsoft.com/office/drawing/2014/main" id="{F9E49243-B04A-D7AF-B4C7-8E1AE776F811}"/>
              </a:ext>
            </a:extLst>
          </p:cNvPr>
          <p:cNvSpPr>
            <a:spLocks noGrp="1"/>
          </p:cNvSpPr>
          <p:nvPr>
            <p:ph type="body" sz="quarter" idx="15" hasCustomPrompt="1"/>
          </p:nvPr>
        </p:nvSpPr>
        <p:spPr>
          <a:xfrm>
            <a:off x="7332057" y="3017520"/>
            <a:ext cx="1993392" cy="557784"/>
          </a:xfrm>
          <a:solidFill>
            <a:schemeClr val="accent1"/>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5" name="Text Placeholder 4">
            <a:extLst>
              <a:ext uri="{FF2B5EF4-FFF2-40B4-BE49-F238E27FC236}">
                <a16:creationId xmlns:a16="http://schemas.microsoft.com/office/drawing/2014/main" id="{4780DCD4-46DE-8C31-9F39-FC6E45FC1EBE}"/>
              </a:ext>
            </a:extLst>
          </p:cNvPr>
          <p:cNvSpPr>
            <a:spLocks noGrp="1"/>
          </p:cNvSpPr>
          <p:nvPr>
            <p:ph type="body" sz="quarter" idx="17" hasCustomPrompt="1"/>
          </p:nvPr>
        </p:nvSpPr>
        <p:spPr>
          <a:xfrm>
            <a:off x="9547629" y="3017520"/>
            <a:ext cx="1993392" cy="557784"/>
          </a:xfrm>
          <a:solidFill>
            <a:schemeClr val="accent3"/>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6" name="Text Placeholder 51">
            <a:extLst>
              <a:ext uri="{FF2B5EF4-FFF2-40B4-BE49-F238E27FC236}">
                <a16:creationId xmlns:a16="http://schemas.microsoft.com/office/drawing/2014/main" id="{9FBDF935-4925-03EC-CBC9-1EBA90DF849B}"/>
              </a:ext>
            </a:extLst>
          </p:cNvPr>
          <p:cNvSpPr>
            <a:spLocks noGrp="1"/>
          </p:cNvSpPr>
          <p:nvPr>
            <p:ph type="body" sz="quarter" idx="18"/>
          </p:nvPr>
        </p:nvSpPr>
        <p:spPr>
          <a:xfrm>
            <a:off x="685338" y="4745736"/>
            <a:ext cx="1993392" cy="795528"/>
          </a:xfrm>
          <a:noFill/>
        </p:spPr>
        <p:txBody>
          <a:bodyPr lIns="0" rIns="0" anchor="t" anchorCtr="0">
            <a:noAutofit/>
          </a:bodyPr>
          <a:lstStyle>
            <a:lvl1pPr marL="0" indent="0" algn="ctr">
              <a:spcBef>
                <a:spcPts val="0"/>
              </a:spcBef>
              <a:buNone/>
              <a:defRPr sz="1500"/>
            </a:lvl1pPr>
          </a:lstStyle>
          <a:p>
            <a:pPr lvl="0"/>
            <a:r>
              <a:rPr lang="en-US" dirty="0"/>
              <a:t>Click to edit Master text styles</a:t>
            </a:r>
          </a:p>
        </p:txBody>
      </p:sp>
      <p:sp>
        <p:nvSpPr>
          <p:cNvPr id="37" name="Text Placeholder 51">
            <a:extLst>
              <a:ext uri="{FF2B5EF4-FFF2-40B4-BE49-F238E27FC236}">
                <a16:creationId xmlns:a16="http://schemas.microsoft.com/office/drawing/2014/main" id="{9BB76AA7-442D-54A7-D075-C67F47438963}"/>
              </a:ext>
            </a:extLst>
          </p:cNvPr>
          <p:cNvSpPr>
            <a:spLocks noGrp="1"/>
          </p:cNvSpPr>
          <p:nvPr>
            <p:ph type="body" sz="quarter" idx="19"/>
          </p:nvPr>
        </p:nvSpPr>
        <p:spPr>
          <a:xfrm>
            <a:off x="2900911" y="4745736"/>
            <a:ext cx="1993392" cy="795528"/>
          </a:xfrm>
          <a:noFill/>
        </p:spPr>
        <p:txBody>
          <a:bodyPr lIns="0" rIns="0" anchor="t" anchorCtr="0">
            <a:noAutofit/>
          </a:bodyPr>
          <a:lstStyle>
            <a:lvl1pPr marL="0" indent="0" algn="ctr">
              <a:spcBef>
                <a:spcPts val="0"/>
              </a:spcBef>
              <a:buNone/>
              <a:defRPr sz="1500"/>
            </a:lvl1pPr>
          </a:lstStyle>
          <a:p>
            <a:pPr lvl="0"/>
            <a:r>
              <a:rPr lang="en-US" dirty="0"/>
              <a:t>Click to edit Master text styles</a:t>
            </a:r>
          </a:p>
        </p:txBody>
      </p:sp>
      <p:sp>
        <p:nvSpPr>
          <p:cNvPr id="38" name="Text Placeholder 51">
            <a:extLst>
              <a:ext uri="{FF2B5EF4-FFF2-40B4-BE49-F238E27FC236}">
                <a16:creationId xmlns:a16="http://schemas.microsoft.com/office/drawing/2014/main" id="{9E419856-1586-F2D8-A1B4-F67FEE9839DF}"/>
              </a:ext>
            </a:extLst>
          </p:cNvPr>
          <p:cNvSpPr>
            <a:spLocks noGrp="1"/>
          </p:cNvSpPr>
          <p:nvPr>
            <p:ph type="body" sz="quarter" idx="20"/>
          </p:nvPr>
        </p:nvSpPr>
        <p:spPr>
          <a:xfrm>
            <a:off x="5116484" y="4745736"/>
            <a:ext cx="1993392" cy="795528"/>
          </a:xfrm>
          <a:noFill/>
        </p:spPr>
        <p:txBody>
          <a:bodyPr lIns="0" rIns="0" anchor="t" anchorCtr="0">
            <a:noAutofit/>
          </a:bodyPr>
          <a:lstStyle>
            <a:lvl1pPr marL="0" indent="0" algn="ctr">
              <a:spcBef>
                <a:spcPts val="0"/>
              </a:spcBef>
              <a:buNone/>
              <a:defRPr sz="1500"/>
            </a:lvl1pPr>
          </a:lstStyle>
          <a:p>
            <a:pPr lvl="0"/>
            <a:r>
              <a:rPr lang="en-US" dirty="0"/>
              <a:t>Click to edit Master text styles</a:t>
            </a:r>
          </a:p>
        </p:txBody>
      </p:sp>
      <p:sp>
        <p:nvSpPr>
          <p:cNvPr id="39" name="Text Placeholder 51">
            <a:extLst>
              <a:ext uri="{FF2B5EF4-FFF2-40B4-BE49-F238E27FC236}">
                <a16:creationId xmlns:a16="http://schemas.microsoft.com/office/drawing/2014/main" id="{AED74DD2-EAE3-76BF-56B9-C04FCED1F2DB}"/>
              </a:ext>
            </a:extLst>
          </p:cNvPr>
          <p:cNvSpPr>
            <a:spLocks noGrp="1"/>
          </p:cNvSpPr>
          <p:nvPr>
            <p:ph type="body" sz="quarter" idx="21"/>
          </p:nvPr>
        </p:nvSpPr>
        <p:spPr>
          <a:xfrm>
            <a:off x="7332057" y="4745736"/>
            <a:ext cx="1993392" cy="795528"/>
          </a:xfrm>
          <a:noFill/>
        </p:spPr>
        <p:txBody>
          <a:bodyPr lIns="0" rIns="0" anchor="t" anchorCtr="0">
            <a:noAutofit/>
          </a:bodyPr>
          <a:lstStyle>
            <a:lvl1pPr marL="0" indent="0" algn="ctr">
              <a:spcBef>
                <a:spcPts val="0"/>
              </a:spcBef>
              <a:buNone/>
              <a:defRPr sz="1500"/>
            </a:lvl1pPr>
          </a:lstStyle>
          <a:p>
            <a:pPr lvl="0"/>
            <a:r>
              <a:rPr lang="en-US" dirty="0"/>
              <a:t>Click to edit Master text styles</a:t>
            </a:r>
          </a:p>
        </p:txBody>
      </p:sp>
      <p:sp>
        <p:nvSpPr>
          <p:cNvPr id="40" name="Text Placeholder 51">
            <a:extLst>
              <a:ext uri="{FF2B5EF4-FFF2-40B4-BE49-F238E27FC236}">
                <a16:creationId xmlns:a16="http://schemas.microsoft.com/office/drawing/2014/main" id="{0A39AD48-2F98-C0C9-DE08-CED7EBF816B2}"/>
              </a:ext>
            </a:extLst>
          </p:cNvPr>
          <p:cNvSpPr>
            <a:spLocks noGrp="1"/>
          </p:cNvSpPr>
          <p:nvPr>
            <p:ph type="body" sz="quarter" idx="22"/>
          </p:nvPr>
        </p:nvSpPr>
        <p:spPr>
          <a:xfrm>
            <a:off x="9547629" y="4745736"/>
            <a:ext cx="1993392" cy="795528"/>
          </a:xfrm>
          <a:noFill/>
        </p:spPr>
        <p:txBody>
          <a:bodyPr lIns="0" rIns="0" anchor="t" anchorCtr="0">
            <a:noAutofit/>
          </a:bodyPr>
          <a:lstStyle>
            <a:lvl1pPr marL="0" indent="0" algn="ctr">
              <a:spcBef>
                <a:spcPts val="0"/>
              </a:spcBef>
              <a:buNone/>
              <a:defRPr sz="1500"/>
            </a:lvl1pPr>
          </a:lstStyle>
          <a:p>
            <a:pPr lvl="0"/>
            <a:r>
              <a:rPr lang="en-US" dirty="0"/>
              <a:t>Click to edit Master text styles</a:t>
            </a:r>
          </a:p>
        </p:txBody>
      </p:sp>
      <p:cxnSp>
        <p:nvCxnSpPr>
          <p:cNvPr id="42" name="Straight Connector 41">
            <a:extLst>
              <a:ext uri="{FF2B5EF4-FFF2-40B4-BE49-F238E27FC236}">
                <a16:creationId xmlns:a16="http://schemas.microsoft.com/office/drawing/2014/main" id="{E6BE61D7-B0A3-902B-4F58-727982880EF5}"/>
              </a:ext>
            </a:extLst>
          </p:cNvPr>
          <p:cNvCxnSpPr>
            <a:cxnSpLocks/>
          </p:cNvCxnSpPr>
          <p:nvPr userDrawn="1"/>
        </p:nvCxnSpPr>
        <p:spPr>
          <a:xfrm>
            <a:off x="739398" y="4187681"/>
            <a:ext cx="10812360" cy="0"/>
          </a:xfrm>
          <a:prstGeom prst="line">
            <a:avLst/>
          </a:prstGeom>
          <a:ln w="12700">
            <a:solidFill>
              <a:schemeClr val="accent2">
                <a:lumMod val="40000"/>
                <a:lumOff val="6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342581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45A0A-815D-3414-088B-C041E6742DBE}"/>
              </a:ext>
            </a:extLst>
          </p:cNvPr>
          <p:cNvSpPr>
            <a:spLocks noGrp="1"/>
          </p:cNvSpPr>
          <p:nvPr>
            <p:ph type="title"/>
          </p:nvPr>
        </p:nvSpPr>
        <p:spPr>
          <a:xfrm>
            <a:off x="758952" y="1234440"/>
            <a:ext cx="10671048" cy="768096"/>
          </a:xfrm>
        </p:spPr>
        <p:txBody>
          <a:bodyPr>
            <a:noAutofit/>
          </a:bodyPr>
          <a:lstStyle>
            <a:lvl1pPr>
              <a:lnSpc>
                <a:spcPct val="100000"/>
              </a:lnSpc>
              <a:defRPr/>
            </a:lvl1pPr>
          </a:lstStyle>
          <a:p>
            <a:r>
              <a:rPr lang="en-US" dirty="0"/>
              <a:t>Click to edit Master title style</a:t>
            </a:r>
          </a:p>
        </p:txBody>
      </p:sp>
      <p:sp>
        <p:nvSpPr>
          <p:cNvPr id="4" name="Footer Placeholder 3">
            <a:extLst>
              <a:ext uri="{FF2B5EF4-FFF2-40B4-BE49-F238E27FC236}">
                <a16:creationId xmlns:a16="http://schemas.microsoft.com/office/drawing/2014/main" id="{317B5E29-6335-83BC-FA01-FAE422D2658B}"/>
              </a:ext>
            </a:extLst>
          </p:cNvPr>
          <p:cNvSpPr>
            <a:spLocks noGrp="1"/>
          </p:cNvSpPr>
          <p:nvPr>
            <p:ph type="ftr" sz="quarter" idx="11"/>
          </p:nvPr>
        </p:nvSpPr>
        <p:spPr/>
        <p:txBody>
          <a:bodyPr>
            <a:noAutofit/>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536476D1-B61A-E9FD-E266-768B405CC30B}"/>
              </a:ext>
            </a:extLst>
          </p:cNvPr>
          <p:cNvSpPr>
            <a:spLocks noGrp="1"/>
          </p:cNvSpPr>
          <p:nvPr>
            <p:ph type="sldNum" sz="quarter" idx="12"/>
          </p:nvPr>
        </p:nvSpPr>
        <p:spPr/>
        <p:txBody>
          <a:bodyPr>
            <a:noAutofit/>
          </a:bodyPr>
          <a:lstStyle/>
          <a:p>
            <a:fld id="{48F63A3B-78C7-47BE-AE5E-E10140E04643}" type="slidenum">
              <a:rPr lang="en-US" smtClean="0"/>
              <a:pPr/>
              <a:t>‹#›</a:t>
            </a:fld>
            <a:endParaRPr lang="en-US" dirty="0"/>
          </a:p>
        </p:txBody>
      </p:sp>
      <p:sp>
        <p:nvSpPr>
          <p:cNvPr id="46" name="Text Placeholder 2">
            <a:extLst>
              <a:ext uri="{FF2B5EF4-FFF2-40B4-BE49-F238E27FC236}">
                <a16:creationId xmlns:a16="http://schemas.microsoft.com/office/drawing/2014/main" id="{C025625F-8274-840F-6DD8-D36687CB8F7E}"/>
              </a:ext>
            </a:extLst>
          </p:cNvPr>
          <p:cNvSpPr>
            <a:spLocks noGrp="1"/>
          </p:cNvSpPr>
          <p:nvPr>
            <p:ph type="body" idx="1"/>
          </p:nvPr>
        </p:nvSpPr>
        <p:spPr>
          <a:xfrm>
            <a:off x="713232" y="2743200"/>
            <a:ext cx="3328416" cy="3557016"/>
          </a:xfrm>
          <a:noFill/>
          <a:ln w="12700">
            <a:solidFill>
              <a:schemeClr val="accent3"/>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4" name="Picture Placeholder 62">
            <a:extLst>
              <a:ext uri="{FF2B5EF4-FFF2-40B4-BE49-F238E27FC236}">
                <a16:creationId xmlns:a16="http://schemas.microsoft.com/office/drawing/2014/main" id="{2F18FBB7-2D21-7954-1324-C7D3BFE5C85D}"/>
              </a:ext>
            </a:extLst>
          </p:cNvPr>
          <p:cNvSpPr>
            <a:spLocks noGrp="1" noChangeAspect="1"/>
          </p:cNvSpPr>
          <p:nvPr>
            <p:ph type="pic" sz="quarter" idx="23"/>
          </p:nvPr>
        </p:nvSpPr>
        <p:spPr>
          <a:xfrm>
            <a:off x="1911096" y="2258568"/>
            <a:ext cx="932688" cy="932688"/>
          </a:xfrm>
          <a:prstGeom prst="ellipse">
            <a:avLst/>
          </a:prstGeom>
          <a:solidFill>
            <a:schemeClr val="accent3"/>
          </a:solidFill>
        </p:spPr>
        <p:txBody>
          <a:bodyPr lIns="0" tIns="0" rIns="0" bIns="0" anchor="ctr">
            <a:noAutofit/>
          </a:bodyPr>
          <a:lstStyle>
            <a:lvl1pPr marL="0" indent="0" algn="ctr">
              <a:buNone/>
              <a:defRPr sz="900"/>
            </a:lvl1pPr>
          </a:lstStyle>
          <a:p>
            <a:endParaRPr lang="en-US" dirty="0"/>
          </a:p>
        </p:txBody>
      </p:sp>
      <p:sp>
        <p:nvSpPr>
          <p:cNvPr id="52" name="Text Placeholder 51">
            <a:extLst>
              <a:ext uri="{FF2B5EF4-FFF2-40B4-BE49-F238E27FC236}">
                <a16:creationId xmlns:a16="http://schemas.microsoft.com/office/drawing/2014/main" id="{2EF54C35-5F8E-4E0A-AB4D-97E38121910A}"/>
              </a:ext>
            </a:extLst>
          </p:cNvPr>
          <p:cNvSpPr>
            <a:spLocks noGrp="1"/>
          </p:cNvSpPr>
          <p:nvPr>
            <p:ph type="body" sz="quarter" idx="18"/>
          </p:nvPr>
        </p:nvSpPr>
        <p:spPr>
          <a:xfrm>
            <a:off x="992124" y="3950208"/>
            <a:ext cx="2770632" cy="2206752"/>
          </a:xfrm>
          <a:noFill/>
        </p:spPr>
        <p:txBody>
          <a:bodyPr lIns="91440" rIns="91440" anchor="t">
            <a:noAutofit/>
          </a:bodyPr>
          <a:lstStyle>
            <a:lvl1pPr marL="347472" indent="-347472" algn="l">
              <a:spcBef>
                <a:spcPts val="360"/>
              </a:spcBef>
              <a:buFont typeface="Arial" panose="020B0604020202020204" pitchFamily="34" charset="0"/>
              <a:buChar char="•"/>
              <a:defRPr sz="1500"/>
            </a:lvl1pPr>
          </a:lstStyle>
          <a:p>
            <a:pPr lvl="0"/>
            <a:r>
              <a:rPr lang="en-US" dirty="0"/>
              <a:t>Click to edit Master text styles</a:t>
            </a:r>
          </a:p>
        </p:txBody>
      </p:sp>
      <p:sp>
        <p:nvSpPr>
          <p:cNvPr id="49" name="Text Placeholder 4">
            <a:extLst>
              <a:ext uri="{FF2B5EF4-FFF2-40B4-BE49-F238E27FC236}">
                <a16:creationId xmlns:a16="http://schemas.microsoft.com/office/drawing/2014/main" id="{084A0326-A0B8-1723-B8BA-B015344F2DCE}"/>
              </a:ext>
            </a:extLst>
          </p:cNvPr>
          <p:cNvSpPr>
            <a:spLocks noGrp="1"/>
          </p:cNvSpPr>
          <p:nvPr>
            <p:ph type="body" sz="quarter" idx="15"/>
          </p:nvPr>
        </p:nvSpPr>
        <p:spPr>
          <a:xfrm>
            <a:off x="4443984" y="2743200"/>
            <a:ext cx="3328416" cy="3557016"/>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6" name="Picture Placeholder 62">
            <a:extLst>
              <a:ext uri="{FF2B5EF4-FFF2-40B4-BE49-F238E27FC236}">
                <a16:creationId xmlns:a16="http://schemas.microsoft.com/office/drawing/2014/main" id="{139354A0-F5DF-3AC5-5E8B-A41146C26F3C}"/>
              </a:ext>
            </a:extLst>
          </p:cNvPr>
          <p:cNvSpPr>
            <a:spLocks noGrp="1" noChangeAspect="1"/>
          </p:cNvSpPr>
          <p:nvPr>
            <p:ph type="pic" sz="quarter" idx="25"/>
          </p:nvPr>
        </p:nvSpPr>
        <p:spPr>
          <a:xfrm>
            <a:off x="5641848" y="2258568"/>
            <a:ext cx="932688" cy="932688"/>
          </a:xfrm>
          <a:prstGeom prst="ellipse">
            <a:avLst/>
          </a:prstGeom>
          <a:solidFill>
            <a:schemeClr val="accent1"/>
          </a:solidFill>
        </p:spPr>
        <p:txBody>
          <a:bodyPr lIns="0" tIns="0" rIns="0" bIns="0" anchor="ctr">
            <a:noAutofit/>
          </a:bodyPr>
          <a:lstStyle>
            <a:lvl1pPr marL="0" indent="0" algn="ctr">
              <a:buNone/>
              <a:defRPr sz="900"/>
            </a:lvl1pPr>
          </a:lstStyle>
          <a:p>
            <a:endParaRPr lang="en-US" dirty="0"/>
          </a:p>
        </p:txBody>
      </p:sp>
      <p:sp>
        <p:nvSpPr>
          <p:cNvPr id="60" name="Text Placeholder 51">
            <a:extLst>
              <a:ext uri="{FF2B5EF4-FFF2-40B4-BE49-F238E27FC236}">
                <a16:creationId xmlns:a16="http://schemas.microsoft.com/office/drawing/2014/main" id="{E9730E82-F317-686A-8777-D81705BCC706}"/>
              </a:ext>
            </a:extLst>
          </p:cNvPr>
          <p:cNvSpPr>
            <a:spLocks noGrp="1"/>
          </p:cNvSpPr>
          <p:nvPr>
            <p:ph type="body" sz="quarter" idx="21"/>
          </p:nvPr>
        </p:nvSpPr>
        <p:spPr>
          <a:xfrm>
            <a:off x="4722876" y="3950208"/>
            <a:ext cx="2770632" cy="2206752"/>
          </a:xfrm>
          <a:noFill/>
        </p:spPr>
        <p:txBody>
          <a:bodyPr lIns="91440" rIns="91440" anchor="t">
            <a:noAutofit/>
          </a:bodyPr>
          <a:lstStyle>
            <a:lvl1pPr marL="347472" indent="-347472" algn="l">
              <a:spcBef>
                <a:spcPts val="360"/>
              </a:spcBef>
              <a:buFont typeface="Arial" panose="020B0604020202020204" pitchFamily="34" charset="0"/>
              <a:buChar char="•"/>
              <a:defRPr sz="1500"/>
            </a:lvl1pPr>
          </a:lstStyle>
          <a:p>
            <a:pPr lvl="0"/>
            <a:r>
              <a:rPr lang="en-US" dirty="0"/>
              <a:t>Click to edit Master text styles</a:t>
            </a:r>
          </a:p>
        </p:txBody>
      </p:sp>
      <p:sp>
        <p:nvSpPr>
          <p:cNvPr id="50" name="Text Placeholder 4">
            <a:extLst>
              <a:ext uri="{FF2B5EF4-FFF2-40B4-BE49-F238E27FC236}">
                <a16:creationId xmlns:a16="http://schemas.microsoft.com/office/drawing/2014/main" id="{0E3B57F3-1903-446F-D989-D6CA342D0861}"/>
              </a:ext>
            </a:extLst>
          </p:cNvPr>
          <p:cNvSpPr>
            <a:spLocks noGrp="1"/>
          </p:cNvSpPr>
          <p:nvPr>
            <p:ph type="body" sz="quarter" idx="17"/>
          </p:nvPr>
        </p:nvSpPr>
        <p:spPr>
          <a:xfrm>
            <a:off x="8092440" y="2743200"/>
            <a:ext cx="3328416" cy="3557016"/>
          </a:xfrm>
          <a:noFill/>
          <a:ln w="12700">
            <a:solidFill>
              <a:schemeClr val="accent4"/>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5" name="Picture Placeholder 62">
            <a:extLst>
              <a:ext uri="{FF2B5EF4-FFF2-40B4-BE49-F238E27FC236}">
                <a16:creationId xmlns:a16="http://schemas.microsoft.com/office/drawing/2014/main" id="{D5BF3A8A-72F1-392E-855B-5B36E244A7FD}"/>
              </a:ext>
            </a:extLst>
          </p:cNvPr>
          <p:cNvSpPr>
            <a:spLocks noGrp="1" noChangeAspect="1"/>
          </p:cNvSpPr>
          <p:nvPr>
            <p:ph type="pic" sz="quarter" idx="24"/>
          </p:nvPr>
        </p:nvSpPr>
        <p:spPr>
          <a:xfrm>
            <a:off x="9290304" y="2258568"/>
            <a:ext cx="932688" cy="932688"/>
          </a:xfrm>
          <a:prstGeom prst="ellipse">
            <a:avLst/>
          </a:prstGeom>
          <a:solidFill>
            <a:schemeClr val="accent4"/>
          </a:solidFill>
        </p:spPr>
        <p:txBody>
          <a:bodyPr lIns="0" tIns="0" rIns="0" bIns="0" anchor="ctr">
            <a:noAutofit/>
          </a:bodyPr>
          <a:lstStyle>
            <a:lvl1pPr marL="0" indent="0" algn="ctr">
              <a:buNone/>
              <a:defRPr sz="900"/>
            </a:lvl1pPr>
          </a:lstStyle>
          <a:p>
            <a:endParaRPr lang="en-US" dirty="0"/>
          </a:p>
        </p:txBody>
      </p:sp>
      <p:sp>
        <p:nvSpPr>
          <p:cNvPr id="61" name="Text Placeholder 51">
            <a:extLst>
              <a:ext uri="{FF2B5EF4-FFF2-40B4-BE49-F238E27FC236}">
                <a16:creationId xmlns:a16="http://schemas.microsoft.com/office/drawing/2014/main" id="{2AED5DDC-3165-FA12-0310-E3545223E292}"/>
              </a:ext>
            </a:extLst>
          </p:cNvPr>
          <p:cNvSpPr>
            <a:spLocks noGrp="1"/>
          </p:cNvSpPr>
          <p:nvPr>
            <p:ph type="body" sz="quarter" idx="22"/>
          </p:nvPr>
        </p:nvSpPr>
        <p:spPr>
          <a:xfrm>
            <a:off x="8371332" y="3950208"/>
            <a:ext cx="2770632" cy="2206752"/>
          </a:xfrm>
          <a:noFill/>
        </p:spPr>
        <p:txBody>
          <a:bodyPr lIns="91440" rIns="91440" anchor="t">
            <a:noAutofit/>
          </a:bodyPr>
          <a:lstStyle>
            <a:lvl1pPr marL="347472" indent="-347472" algn="l">
              <a:spcBef>
                <a:spcPts val="360"/>
              </a:spcBef>
              <a:buFont typeface="Arial" panose="020B0604020202020204" pitchFamily="34" charset="0"/>
              <a:buChar char="•"/>
              <a:defRPr sz="1500"/>
            </a:lvl1pPr>
          </a:lstStyle>
          <a:p>
            <a:pPr lvl="0"/>
            <a:r>
              <a:rPr lang="en-US" dirty="0"/>
              <a:t>Click to edit Master text styles</a:t>
            </a:r>
          </a:p>
        </p:txBody>
      </p:sp>
    </p:spTree>
    <p:extLst>
      <p:ext uri="{BB962C8B-B14F-4D97-AF65-F5344CB8AC3E}">
        <p14:creationId xmlns:p14="http://schemas.microsoft.com/office/powerpoint/2010/main" val="35283424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dirty="0"/>
              <a:t>Click to edit Master title style</a:t>
            </a:r>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9796027F-7875-4030-9381-8BD8C4F21935}" type="datetimeFigureOut">
              <a:rPr lang="en-US" dirty="0"/>
              <a:t>3/25/2023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21890296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9796027F-7875-4030-9381-8BD8C4F21935}" type="datetimeFigureOut">
              <a:rPr lang="en-US" dirty="0"/>
              <a:t>3/25/2023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20126552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a:t>Click to edit Master title style</a:t>
            </a:r>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9796027F-7875-4030-9381-8BD8C4F21935}" type="datetimeFigureOut">
              <a:rPr lang="en-US" dirty="0"/>
              <a:t>3/25/2023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23426415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7" name="Date Placeholder 2"/>
          <p:cNvSpPr>
            <a:spLocks noGrp="1"/>
          </p:cNvSpPr>
          <p:nvPr>
            <p:ph type="dt" sz="half" idx="10"/>
          </p:nvPr>
        </p:nvSpPr>
        <p:spPr/>
        <p:txBody>
          <a:bodyPr/>
          <a:lstStyle/>
          <a:p>
            <a:fld id="{4509A250-FF31-4206-8172-F9D3106AACB1}" type="datetimeFigureOut">
              <a:rPr lang="en-US" dirty="0"/>
              <a:t>3/25/2023</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4147816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509A250-FF31-4206-8172-F9D3106AACB1}" type="datetimeFigureOut">
              <a:rPr lang="en-US" dirty="0"/>
              <a:t>3/25/2023</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17266220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dirty="0"/>
              <a:t>Click to edit Master title style</a:t>
            </a:r>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7" name="Date Placeholder 4"/>
          <p:cNvSpPr>
            <a:spLocks noGrp="1"/>
          </p:cNvSpPr>
          <p:nvPr>
            <p:ph type="dt" sz="half" idx="10"/>
          </p:nvPr>
        </p:nvSpPr>
        <p:spPr/>
        <p:txBody>
          <a:bodyPr/>
          <a:lstStyle/>
          <a:p>
            <a:fld id="{4509A250-FF31-4206-8172-F9D3106AACB1}" type="datetimeFigureOut">
              <a:rPr lang="en-US" dirty="0"/>
              <a:t>3/25/2023</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40197361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dirty="0"/>
              <a:t>Click to edit Master title style</a:t>
            </a:r>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3/25/2023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38837773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3.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2.png"/><Relationship Id="rId30"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7">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8">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9">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30">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dirty="0"/>
              <a:t>Click to edit Master title style</a:t>
            </a:r>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AAD347D-5ACD-4C99-B74B-A9C85AD731AF}" type="datetimeFigureOut">
              <a:rPr lang="en-US" dirty="0"/>
              <a:t>3/25/2023</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02111984F565}" type="slidenum">
              <a:rPr lang="en-US" dirty="0"/>
              <a:t>‹#›</a:t>
            </a:fld>
            <a:endParaRPr lang="en-US" dirty="0"/>
          </a:p>
        </p:txBody>
      </p:sp>
    </p:spTree>
    <p:extLst>
      <p:ext uri="{BB962C8B-B14F-4D97-AF65-F5344CB8AC3E}">
        <p14:creationId xmlns:p14="http://schemas.microsoft.com/office/powerpoint/2010/main" val="1468479806"/>
      </p:ext>
    </p:extLst>
  </p:cSld>
  <p:clrMap bg1="dk1" tx1="lt1" bg2="dk2" tx2="lt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 id="2147483691" r:id="rId14"/>
    <p:sldLayoutId id="2147483692" r:id="rId15"/>
    <p:sldLayoutId id="2147483693" r:id="rId16"/>
    <p:sldLayoutId id="2147483694" r:id="rId17"/>
    <p:sldLayoutId id="2147483695" r:id="rId18"/>
    <p:sldLayoutId id="2147483696" r:id="rId19"/>
    <p:sldLayoutId id="2147483697" r:id="rId20"/>
    <p:sldLayoutId id="2147483698" r:id="rId21"/>
    <p:sldLayoutId id="2147483699" r:id="rId22"/>
    <p:sldLayoutId id="2147483700" r:id="rId23"/>
    <p:sldLayoutId id="2147483701" r:id="rId24"/>
    <p:sldLayoutId id="2147483702" r:id="rId25"/>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diagramLayout" Target="../diagrams/layout1.xml"/><Relationship Id="rId7" Type="http://schemas.openxmlformats.org/officeDocument/2006/relationships/diagramData" Target="../diagrams/data2.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hyperlink" Target="https://s3-us-west-2.amazonaws.com/openai-assets/research-covers/language-unsupervised/language_understanding_paper.pdf"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arxiv.org/abs/2005.14165" TargetMode="External"/><Relationship Id="rId2" Type="http://schemas.openxmlformats.org/officeDocument/2006/relationships/hyperlink" Target="https://d4mucfpksywv.cloudfront.net/better-language-models/language_models_are_unsupervised_multitask_learners.pdf"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s://github.com/jaymody/picoGPT" TargetMode="Externa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1.xml"/><Relationship Id="rId5" Type="http://schemas.openxmlformats.org/officeDocument/2006/relationships/image" Target="../media/image20.png"/><Relationship Id="rId4" Type="http://schemas.openxmlformats.org/officeDocument/2006/relationships/image" Target="../media/image19.png"/></Relationships>
</file>

<file path=ppt/slides/_rels/slide51.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Layout" Target="../slideLayouts/slideLayout2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 Id="rId9" Type="http://schemas.openxmlformats.org/officeDocument/2006/relationships/image" Target="../media/image28.png"/></Relationships>
</file>

<file path=ppt/slides/_rels/slide5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3.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5.xml"/><Relationship Id="rId4" Type="http://schemas.openxmlformats.org/officeDocument/2006/relationships/image" Target="../media/image36.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6860D9-9D47-C0BB-B2B4-4B6F2B36CFCC}"/>
              </a:ext>
            </a:extLst>
          </p:cNvPr>
          <p:cNvSpPr>
            <a:spLocks noGrp="1"/>
          </p:cNvSpPr>
          <p:nvPr>
            <p:ph type="ctrTitle"/>
          </p:nvPr>
        </p:nvSpPr>
        <p:spPr/>
        <p:txBody>
          <a:bodyPr/>
          <a:lstStyle/>
          <a:p>
            <a:r>
              <a:rPr lang="en-US" dirty="0"/>
              <a:t>GPT in 60 Lines of NumPy</a:t>
            </a:r>
            <a:br>
              <a:rPr lang="en-US" dirty="0"/>
            </a:br>
            <a:endParaRPr lang="en-US" dirty="0"/>
          </a:p>
        </p:txBody>
      </p:sp>
      <p:sp>
        <p:nvSpPr>
          <p:cNvPr id="3" name="Subtitle 2">
            <a:extLst>
              <a:ext uri="{FF2B5EF4-FFF2-40B4-BE49-F238E27FC236}">
                <a16:creationId xmlns:a16="http://schemas.microsoft.com/office/drawing/2014/main" id="{86C1060B-300F-3CE3-E5AA-D8E29791C960}"/>
              </a:ext>
            </a:extLst>
          </p:cNvPr>
          <p:cNvSpPr>
            <a:spLocks noGrp="1"/>
          </p:cNvSpPr>
          <p:nvPr>
            <p:ph type="subTitle" idx="1"/>
          </p:nvPr>
        </p:nvSpPr>
        <p:spPr/>
        <p:txBody>
          <a:bodyPr/>
          <a:lstStyle/>
          <a:p>
            <a:r>
              <a:rPr lang="en-US" dirty="0"/>
              <a:t>Summarized by: Gene Olafsen</a:t>
            </a:r>
          </a:p>
          <a:p>
            <a:endParaRPr lang="en-US" dirty="0"/>
          </a:p>
        </p:txBody>
      </p:sp>
      <p:sp>
        <p:nvSpPr>
          <p:cNvPr id="4" name="TextBox 3">
            <a:extLst>
              <a:ext uri="{FF2B5EF4-FFF2-40B4-BE49-F238E27FC236}">
                <a16:creationId xmlns:a16="http://schemas.microsoft.com/office/drawing/2014/main" id="{FBAF6186-5D8F-7E73-F407-9C0D2C87BDE0}"/>
              </a:ext>
            </a:extLst>
          </p:cNvPr>
          <p:cNvSpPr txBox="1"/>
          <p:nvPr/>
        </p:nvSpPr>
        <p:spPr>
          <a:xfrm>
            <a:off x="4214519" y="3377259"/>
            <a:ext cx="179681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Jay Mody</a:t>
            </a:r>
          </a:p>
        </p:txBody>
      </p:sp>
    </p:spTree>
    <p:extLst>
      <p:ext uri="{BB962C8B-B14F-4D97-AF65-F5344CB8AC3E}">
        <p14:creationId xmlns:p14="http://schemas.microsoft.com/office/powerpoint/2010/main" val="21315684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0B13FF8-2B3C-4BC1-B3E4-254B3F8C3E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91E36C6-08A2-C7F0-F228-DB749C1848F8}"/>
              </a:ext>
            </a:extLst>
          </p:cNvPr>
          <p:cNvSpPr>
            <a:spLocks noGrp="1"/>
          </p:cNvSpPr>
          <p:nvPr>
            <p:ph type="title"/>
          </p:nvPr>
        </p:nvSpPr>
        <p:spPr>
          <a:xfrm>
            <a:off x="635223" y="629266"/>
            <a:ext cx="3116690" cy="5594554"/>
          </a:xfrm>
        </p:spPr>
        <p:txBody>
          <a:bodyPr anchor="ctr">
            <a:normAutofit/>
          </a:bodyPr>
          <a:lstStyle/>
          <a:p>
            <a:r>
              <a:rPr lang="en-US" sz="4800" dirty="0">
                <a:solidFill>
                  <a:srgbClr val="EBEBEB"/>
                </a:solidFill>
              </a:rPr>
              <a:t>No Labeled Data Required</a:t>
            </a:r>
          </a:p>
        </p:txBody>
      </p:sp>
      <p:sp>
        <p:nvSpPr>
          <p:cNvPr id="11" name="Freeform 7">
            <a:extLst>
              <a:ext uri="{FF2B5EF4-FFF2-40B4-BE49-F238E27FC236}">
                <a16:creationId xmlns:a16="http://schemas.microsoft.com/office/drawing/2014/main" id="{B9C1207E-FFD8-4821-AFE6-71C7243609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4811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13" name="Freeform: Shape 12">
            <a:extLst>
              <a:ext uri="{FF2B5EF4-FFF2-40B4-BE49-F238E27FC236}">
                <a16:creationId xmlns:a16="http://schemas.microsoft.com/office/drawing/2014/main" id="{2B199503-2632-490F-8EB2-759D88708F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4747655" y="-586345"/>
            <a:ext cx="6858001" cy="8030691"/>
          </a:xfrm>
          <a:custGeom>
            <a:avLst/>
            <a:gdLst>
              <a:gd name="connsiteX0" fmla="*/ 6858001 w 6858001"/>
              <a:gd name="connsiteY0" fmla="*/ 1177 h 8030691"/>
              <a:gd name="connsiteX1" fmla="*/ 6858001 w 6858001"/>
              <a:gd name="connsiteY1" fmla="*/ 1344715 h 8030691"/>
              <a:gd name="connsiteX2" fmla="*/ 6858000 w 6858001"/>
              <a:gd name="connsiteY2" fmla="*/ 1344715 h 8030691"/>
              <a:gd name="connsiteX3" fmla="*/ 6858000 w 6858001"/>
              <a:gd name="connsiteY3" fmla="*/ 8030691 h 8030691"/>
              <a:gd name="connsiteX4" fmla="*/ 0 w 6858001"/>
              <a:gd name="connsiteY4" fmla="*/ 8030690 h 8030691"/>
              <a:gd name="connsiteX5" fmla="*/ 0 w 6858001"/>
              <a:gd name="connsiteY5" fmla="*/ 477747 h 8030691"/>
              <a:gd name="connsiteX6" fmla="*/ 1 w 6858001"/>
              <a:gd name="connsiteY6" fmla="*/ 477747 h 8030691"/>
              <a:gd name="connsiteX7" fmla="*/ 1 w 6858001"/>
              <a:gd name="connsiteY7" fmla="*/ 0 h 8030691"/>
              <a:gd name="connsiteX8" fmla="*/ 40463 w 6858001"/>
              <a:gd name="connsiteY8" fmla="*/ 5883 h 8030691"/>
              <a:gd name="connsiteX9" fmla="*/ 159107 w 6858001"/>
              <a:gd name="connsiteY9" fmla="*/ 23196 h 8030691"/>
              <a:gd name="connsiteX10" fmla="*/ 245518 w 6858001"/>
              <a:gd name="connsiteY10" fmla="*/ 35299 h 8030691"/>
              <a:gd name="connsiteX11" fmla="*/ 348388 w 6858001"/>
              <a:gd name="connsiteY11" fmla="*/ 48074 h 8030691"/>
              <a:gd name="connsiteX12" fmla="*/ 470460 w 6858001"/>
              <a:gd name="connsiteY12" fmla="*/ 63370 h 8030691"/>
              <a:gd name="connsiteX13" fmla="*/ 605563 w 6858001"/>
              <a:gd name="connsiteY13" fmla="*/ 79507 h 8030691"/>
              <a:gd name="connsiteX14" fmla="*/ 757810 w 6858001"/>
              <a:gd name="connsiteY14" fmla="*/ 96484 h 8030691"/>
              <a:gd name="connsiteX15" fmla="*/ 923774 w 6858001"/>
              <a:gd name="connsiteY15" fmla="*/ 114469 h 8030691"/>
              <a:gd name="connsiteX16" fmla="*/ 1104139 w 6858001"/>
              <a:gd name="connsiteY16" fmla="*/ 132455 h 8030691"/>
              <a:gd name="connsiteX17" fmla="*/ 1296163 w 6858001"/>
              <a:gd name="connsiteY17" fmla="*/ 150776 h 8030691"/>
              <a:gd name="connsiteX18" fmla="*/ 1503275 w 6858001"/>
              <a:gd name="connsiteY18" fmla="*/ 167753 h 8030691"/>
              <a:gd name="connsiteX19" fmla="*/ 1719988 w 6858001"/>
              <a:gd name="connsiteY19" fmla="*/ 184058 h 8030691"/>
              <a:gd name="connsiteX20" fmla="*/ 1949045 w 6858001"/>
              <a:gd name="connsiteY20" fmla="*/ 198850 h 8030691"/>
              <a:gd name="connsiteX21" fmla="*/ 2187703 w 6858001"/>
              <a:gd name="connsiteY21" fmla="*/ 212969 h 8030691"/>
              <a:gd name="connsiteX22" fmla="*/ 2436649 w 6858001"/>
              <a:gd name="connsiteY22" fmla="*/ 226249 h 8030691"/>
              <a:gd name="connsiteX23" fmla="*/ 2564208 w 6858001"/>
              <a:gd name="connsiteY23" fmla="*/ 230955 h 8030691"/>
              <a:gd name="connsiteX24" fmla="*/ 2694509 w 6858001"/>
              <a:gd name="connsiteY24" fmla="*/ 236166 h 8030691"/>
              <a:gd name="connsiteX25" fmla="*/ 2826869 w 6858001"/>
              <a:gd name="connsiteY25" fmla="*/ 241040 h 8030691"/>
              <a:gd name="connsiteX26" fmla="*/ 2959914 w 6858001"/>
              <a:gd name="connsiteY26" fmla="*/ 244234 h 8030691"/>
              <a:gd name="connsiteX27" fmla="*/ 3095702 w 6858001"/>
              <a:gd name="connsiteY27" fmla="*/ 247092 h 8030691"/>
              <a:gd name="connsiteX28" fmla="*/ 3232862 w 6858001"/>
              <a:gd name="connsiteY28" fmla="*/ 250117 h 8030691"/>
              <a:gd name="connsiteX29" fmla="*/ 3372766 w 6858001"/>
              <a:gd name="connsiteY29" fmla="*/ 252134 h 8030691"/>
              <a:gd name="connsiteX30" fmla="*/ 3514040 w 6858001"/>
              <a:gd name="connsiteY30" fmla="*/ 252134 h 8030691"/>
              <a:gd name="connsiteX31" fmla="*/ 3656686 w 6858001"/>
              <a:gd name="connsiteY31" fmla="*/ 253143 h 8030691"/>
              <a:gd name="connsiteX32" fmla="*/ 3800705 w 6858001"/>
              <a:gd name="connsiteY32" fmla="*/ 252134 h 8030691"/>
              <a:gd name="connsiteX33" fmla="*/ 3946780 w 6858001"/>
              <a:gd name="connsiteY33" fmla="*/ 250117 h 8030691"/>
              <a:gd name="connsiteX34" fmla="*/ 4092856 w 6858001"/>
              <a:gd name="connsiteY34" fmla="*/ 248268 h 8030691"/>
              <a:gd name="connsiteX35" fmla="*/ 4240988 w 6858001"/>
              <a:gd name="connsiteY35" fmla="*/ 244234 h 8030691"/>
              <a:gd name="connsiteX36" fmla="*/ 4390492 w 6858001"/>
              <a:gd name="connsiteY36" fmla="*/ 240032 h 8030691"/>
              <a:gd name="connsiteX37" fmla="*/ 4539997 w 6858001"/>
              <a:gd name="connsiteY37" fmla="*/ 235157 h 8030691"/>
              <a:gd name="connsiteX38" fmla="*/ 4690873 w 6858001"/>
              <a:gd name="connsiteY38" fmla="*/ 228266 h 8030691"/>
              <a:gd name="connsiteX39" fmla="*/ 4843120 w 6858001"/>
              <a:gd name="connsiteY39" fmla="*/ 220029 h 8030691"/>
              <a:gd name="connsiteX40" fmla="*/ 4996054 w 6858001"/>
              <a:gd name="connsiteY40" fmla="*/ 212129 h 8030691"/>
              <a:gd name="connsiteX41" fmla="*/ 5148987 w 6858001"/>
              <a:gd name="connsiteY41" fmla="*/ 202044 h 8030691"/>
              <a:gd name="connsiteX42" fmla="*/ 5303978 w 6858001"/>
              <a:gd name="connsiteY42" fmla="*/ 189941 h 8030691"/>
              <a:gd name="connsiteX43" fmla="*/ 5456911 w 6858001"/>
              <a:gd name="connsiteY43" fmla="*/ 177839 h 8030691"/>
              <a:gd name="connsiteX44" fmla="*/ 5612588 w 6858001"/>
              <a:gd name="connsiteY44" fmla="*/ 163887 h 8030691"/>
              <a:gd name="connsiteX45" fmla="*/ 5768950 w 6858001"/>
              <a:gd name="connsiteY45" fmla="*/ 148591 h 8030691"/>
              <a:gd name="connsiteX46" fmla="*/ 5923255 w 6858001"/>
              <a:gd name="connsiteY46" fmla="*/ 132455 h 8030691"/>
              <a:gd name="connsiteX47" fmla="*/ 6079618 w 6858001"/>
              <a:gd name="connsiteY47" fmla="*/ 113629 h 8030691"/>
              <a:gd name="connsiteX48" fmla="*/ 6235294 w 6858001"/>
              <a:gd name="connsiteY48" fmla="*/ 93458 h 8030691"/>
              <a:gd name="connsiteX49" fmla="*/ 6391657 w 6858001"/>
              <a:gd name="connsiteY49" fmla="*/ 73455 h 8030691"/>
              <a:gd name="connsiteX50" fmla="*/ 6547333 w 6858001"/>
              <a:gd name="connsiteY50" fmla="*/ 50091 h 8030691"/>
              <a:gd name="connsiteX51" fmla="*/ 6702324 w 6858001"/>
              <a:gd name="connsiteY51" fmla="*/ 26222 h 8030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8030691">
                <a:moveTo>
                  <a:pt x="6858001" y="1177"/>
                </a:moveTo>
                <a:lnTo>
                  <a:pt x="6858001" y="1344715"/>
                </a:lnTo>
                <a:lnTo>
                  <a:pt x="6858000" y="1344715"/>
                </a:lnTo>
                <a:lnTo>
                  <a:pt x="6858000" y="8030691"/>
                </a:lnTo>
                <a:lnTo>
                  <a:pt x="0" y="8030690"/>
                </a:lnTo>
                <a:lnTo>
                  <a:pt x="0" y="477747"/>
                </a:lnTo>
                <a:lnTo>
                  <a:pt x="1" y="477747"/>
                </a:lnTo>
                <a:lnTo>
                  <a:pt x="1" y="0"/>
                </a:lnTo>
                <a:lnTo>
                  <a:pt x="40463" y="5883"/>
                </a:lnTo>
                <a:lnTo>
                  <a:pt x="159107" y="23196"/>
                </a:lnTo>
                <a:lnTo>
                  <a:pt x="245518" y="35299"/>
                </a:lnTo>
                <a:lnTo>
                  <a:pt x="348388" y="48074"/>
                </a:lnTo>
                <a:lnTo>
                  <a:pt x="470460" y="63370"/>
                </a:lnTo>
                <a:lnTo>
                  <a:pt x="605563" y="79507"/>
                </a:lnTo>
                <a:lnTo>
                  <a:pt x="757810" y="96484"/>
                </a:lnTo>
                <a:lnTo>
                  <a:pt x="923774" y="114469"/>
                </a:lnTo>
                <a:lnTo>
                  <a:pt x="1104139" y="132455"/>
                </a:lnTo>
                <a:lnTo>
                  <a:pt x="1296163" y="150776"/>
                </a:lnTo>
                <a:lnTo>
                  <a:pt x="1503275" y="167753"/>
                </a:lnTo>
                <a:lnTo>
                  <a:pt x="1719988" y="184058"/>
                </a:lnTo>
                <a:lnTo>
                  <a:pt x="1949045" y="198850"/>
                </a:lnTo>
                <a:lnTo>
                  <a:pt x="2187703" y="212969"/>
                </a:lnTo>
                <a:lnTo>
                  <a:pt x="2436649" y="226249"/>
                </a:lnTo>
                <a:lnTo>
                  <a:pt x="2564208" y="230955"/>
                </a:lnTo>
                <a:lnTo>
                  <a:pt x="2694509" y="236166"/>
                </a:lnTo>
                <a:lnTo>
                  <a:pt x="2826869" y="241040"/>
                </a:lnTo>
                <a:lnTo>
                  <a:pt x="2959914" y="244234"/>
                </a:lnTo>
                <a:lnTo>
                  <a:pt x="3095702" y="247092"/>
                </a:lnTo>
                <a:lnTo>
                  <a:pt x="3232862" y="250117"/>
                </a:lnTo>
                <a:lnTo>
                  <a:pt x="3372766" y="252134"/>
                </a:lnTo>
                <a:lnTo>
                  <a:pt x="3514040" y="252134"/>
                </a:lnTo>
                <a:lnTo>
                  <a:pt x="3656686" y="253143"/>
                </a:lnTo>
                <a:lnTo>
                  <a:pt x="3800705" y="252134"/>
                </a:lnTo>
                <a:lnTo>
                  <a:pt x="3946780" y="250117"/>
                </a:lnTo>
                <a:lnTo>
                  <a:pt x="4092856"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ln>
            <a:noFill/>
          </a:ln>
        </p:spPr>
      </p:sp>
      <p:sp>
        <p:nvSpPr>
          <p:cNvPr id="15" name="Rectangle 14">
            <a:extLst>
              <a:ext uri="{FF2B5EF4-FFF2-40B4-BE49-F238E27FC236}">
                <a16:creationId xmlns:a16="http://schemas.microsoft.com/office/drawing/2014/main" id="{F11C7CB4-0228-486A-931A-262ABB670E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9C2A4807-10C8-1A13-0D1B-0823AC50411B}"/>
              </a:ext>
            </a:extLst>
          </p:cNvPr>
          <p:cNvSpPr>
            <a:spLocks noGrp="1"/>
          </p:cNvSpPr>
          <p:nvPr>
            <p:ph idx="1"/>
          </p:nvPr>
        </p:nvSpPr>
        <p:spPr>
          <a:xfrm>
            <a:off x="5048452" y="1410459"/>
            <a:ext cx="6495847" cy="1885146"/>
          </a:xfrm>
        </p:spPr>
        <p:txBody>
          <a:bodyPr vert="horz" lIns="91440" tIns="45720" rIns="91440" bIns="45720" rtlCol="0" anchor="t">
            <a:normAutofit fontScale="92500" lnSpcReduction="20000"/>
          </a:bodyPr>
          <a:lstStyle/>
          <a:p>
            <a:r>
              <a:rPr lang="en-US" dirty="0">
                <a:ea typeface="+mj-lt"/>
                <a:cs typeface="+mj-lt"/>
              </a:rPr>
              <a:t>Self-supervision enables the massive scaling of training data.</a:t>
            </a:r>
          </a:p>
          <a:p>
            <a:pPr>
              <a:buClr>
                <a:srgbClr val="F7F7F7"/>
              </a:buClr>
            </a:pPr>
            <a:r>
              <a:rPr lang="en-US" dirty="0">
                <a:ea typeface="+mj-lt"/>
                <a:cs typeface="+mj-lt"/>
              </a:rPr>
              <a:t>Just acquire as much raw text as possible and throw it at the model. </a:t>
            </a:r>
            <a:endParaRPr lang="en-US">
              <a:ea typeface="+mj-lt"/>
              <a:cs typeface="+mj-lt"/>
            </a:endParaRPr>
          </a:p>
          <a:p>
            <a:pPr>
              <a:buClr>
                <a:srgbClr val="F7F7F7"/>
              </a:buClr>
            </a:pPr>
            <a:r>
              <a:rPr lang="en-US" dirty="0">
                <a:ea typeface="+mj-lt"/>
                <a:cs typeface="+mj-lt"/>
              </a:rPr>
              <a:t>GPT-3 was trained on 300 billion tokens of text from the internet and books:</a:t>
            </a:r>
            <a:endParaRPr lang="en-US"/>
          </a:p>
        </p:txBody>
      </p:sp>
      <p:pic>
        <p:nvPicPr>
          <p:cNvPr id="4" name="Picture 4" descr="Table&#10;&#10;Description automatically generated">
            <a:extLst>
              <a:ext uri="{FF2B5EF4-FFF2-40B4-BE49-F238E27FC236}">
                <a16:creationId xmlns:a16="http://schemas.microsoft.com/office/drawing/2014/main" id="{652B13D7-546A-A8AD-2015-075E901BC88D}"/>
              </a:ext>
            </a:extLst>
          </p:cNvPr>
          <p:cNvPicPr>
            <a:picLocks noChangeAspect="1"/>
          </p:cNvPicPr>
          <p:nvPr/>
        </p:nvPicPr>
        <p:blipFill>
          <a:blip r:embed="rId2"/>
          <a:stretch>
            <a:fillRect/>
          </a:stretch>
        </p:blipFill>
        <p:spPr>
          <a:xfrm>
            <a:off x="5048452" y="3562395"/>
            <a:ext cx="6495847" cy="2046192"/>
          </a:xfrm>
          <a:prstGeom prst="rect">
            <a:avLst/>
          </a:prstGeom>
          <a:effectLst/>
        </p:spPr>
      </p:pic>
    </p:spTree>
    <p:extLst>
      <p:ext uri="{BB962C8B-B14F-4D97-AF65-F5344CB8AC3E}">
        <p14:creationId xmlns:p14="http://schemas.microsoft.com/office/powerpoint/2010/main" val="2753206611"/>
      </p:ext>
    </p:extLst>
  </p:cSld>
  <p:clrMapOvr>
    <a:overrideClrMapping bg1="lt1" tx1="dk1" bg2="lt2" tx2="dk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C14D50-4FBB-FE3F-2B76-0BE577F44C8E}"/>
              </a:ext>
            </a:extLst>
          </p:cNvPr>
          <p:cNvSpPr>
            <a:spLocks noGrp="1"/>
          </p:cNvSpPr>
          <p:nvPr>
            <p:ph type="title"/>
          </p:nvPr>
        </p:nvSpPr>
        <p:spPr/>
        <p:txBody>
          <a:bodyPr/>
          <a:lstStyle/>
          <a:p>
            <a:r>
              <a:rPr lang="en-US" dirty="0"/>
              <a:t>Tokenizer/Tokenization</a:t>
            </a:r>
          </a:p>
        </p:txBody>
      </p:sp>
      <p:sp>
        <p:nvSpPr>
          <p:cNvPr id="3" name="Content Placeholder 2">
            <a:extLst>
              <a:ext uri="{FF2B5EF4-FFF2-40B4-BE49-F238E27FC236}">
                <a16:creationId xmlns:a16="http://schemas.microsoft.com/office/drawing/2014/main" id="{6429AC47-DCE1-0437-5287-092C04ECC41A}"/>
              </a:ext>
            </a:extLst>
          </p:cNvPr>
          <p:cNvSpPr>
            <a:spLocks noGrp="1"/>
          </p:cNvSpPr>
          <p:nvPr>
            <p:ph idx="1"/>
          </p:nvPr>
        </p:nvSpPr>
        <p:spPr/>
        <p:txBody>
          <a:bodyPr vert="horz" lIns="91440" tIns="45720" rIns="91440" bIns="45720" rtlCol="0" anchor="t">
            <a:normAutofit lnSpcReduction="10000"/>
          </a:bodyPr>
          <a:lstStyle/>
          <a:p>
            <a:r>
              <a:rPr lang="en-US" dirty="0">
                <a:ea typeface="+mj-lt"/>
                <a:cs typeface="+mj-lt"/>
              </a:rPr>
              <a:t>A tokenizer is one of the core components of the NLP pipeline- serving one purpose- to translate text into data that can be processed by the model. </a:t>
            </a:r>
          </a:p>
          <a:p>
            <a:pPr>
              <a:buClr>
                <a:srgbClr val="8AD0D6"/>
              </a:buClr>
            </a:pPr>
            <a:r>
              <a:rPr lang="en-US" dirty="0">
                <a:ea typeface="+mj-lt"/>
                <a:cs typeface="+mj-lt"/>
              </a:rPr>
              <a:t>Models can only process numbers, so a tokenizer need to convert text inputs to numerical values.</a:t>
            </a:r>
          </a:p>
          <a:p>
            <a:pPr>
              <a:buClr>
                <a:srgbClr val="8AD0D6"/>
              </a:buClr>
            </a:pPr>
            <a:r>
              <a:rPr lang="en-US" dirty="0"/>
              <a:t>Simple:</a:t>
            </a:r>
          </a:p>
          <a:p>
            <a:pPr lvl="1">
              <a:buClr>
                <a:srgbClr val="8AD0D6"/>
              </a:buClr>
            </a:pPr>
            <a:r>
              <a:rPr lang="en-US" dirty="0"/>
              <a:t>Split on Spaces</a:t>
            </a:r>
          </a:p>
          <a:p>
            <a:pPr lvl="1">
              <a:buClr>
                <a:srgbClr val="8AD0D6"/>
              </a:buClr>
            </a:pPr>
            <a:endParaRPr lang="en-US" dirty="0"/>
          </a:p>
          <a:p>
            <a:pPr lvl="1">
              <a:buClr>
                <a:srgbClr val="8AD0D6"/>
              </a:buClr>
            </a:pPr>
            <a:r>
              <a:rPr lang="en-US" dirty="0"/>
              <a:t>Split on Punctuation</a:t>
            </a:r>
          </a:p>
          <a:p>
            <a:pPr>
              <a:buClr>
                <a:srgbClr val="8AD0D6"/>
              </a:buClr>
            </a:pPr>
            <a:r>
              <a:rPr lang="en-US" dirty="0"/>
              <a:t>Each word gets assigned a numeric value, starting from 0 and going up to the size of the vocabulary. The model uses these values to identify each word.</a:t>
            </a:r>
          </a:p>
        </p:txBody>
      </p:sp>
      <p:graphicFrame>
        <p:nvGraphicFramePr>
          <p:cNvPr id="4" name="Diagram 4">
            <a:extLst>
              <a:ext uri="{FF2B5EF4-FFF2-40B4-BE49-F238E27FC236}">
                <a16:creationId xmlns:a16="http://schemas.microsoft.com/office/drawing/2014/main" id="{B07E4273-4AF0-3D5E-BE92-A919C39B037B}"/>
              </a:ext>
            </a:extLst>
          </p:cNvPr>
          <p:cNvGraphicFramePr/>
          <p:nvPr>
            <p:extLst>
              <p:ext uri="{D42A27DB-BD31-4B8C-83A1-F6EECF244321}">
                <p14:modId xmlns:p14="http://schemas.microsoft.com/office/powerpoint/2010/main" val="3280157624"/>
              </p:ext>
            </p:extLst>
          </p:nvPr>
        </p:nvGraphicFramePr>
        <p:xfrm>
          <a:off x="3949390" y="3114907"/>
          <a:ext cx="4980878" cy="220794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77" name="Diagram 4">
            <a:extLst>
              <a:ext uri="{FF2B5EF4-FFF2-40B4-BE49-F238E27FC236}">
                <a16:creationId xmlns:a16="http://schemas.microsoft.com/office/drawing/2014/main" id="{6DA9BCF5-DB9F-004C-E4FB-83E3C3D04646}"/>
              </a:ext>
            </a:extLst>
          </p:cNvPr>
          <p:cNvGraphicFramePr/>
          <p:nvPr>
            <p:extLst>
              <p:ext uri="{D42A27DB-BD31-4B8C-83A1-F6EECF244321}">
                <p14:modId xmlns:p14="http://schemas.microsoft.com/office/powerpoint/2010/main" val="3566823724"/>
              </p:ext>
            </p:extLst>
          </p:nvPr>
        </p:nvGraphicFramePr>
        <p:xfrm>
          <a:off x="4218879" y="3198540"/>
          <a:ext cx="4572000" cy="362043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19458551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0A6FF7-32E3-06A8-A967-3C4AAA542ACA}"/>
              </a:ext>
            </a:extLst>
          </p:cNvPr>
          <p:cNvSpPr>
            <a:spLocks noGrp="1"/>
          </p:cNvSpPr>
          <p:nvPr>
            <p:ph type="title"/>
          </p:nvPr>
        </p:nvSpPr>
        <p:spPr/>
        <p:txBody>
          <a:bodyPr/>
          <a:lstStyle/>
          <a:p>
            <a:r>
              <a:rPr lang="en-US" dirty="0"/>
              <a:t>"</a:t>
            </a:r>
            <a:r>
              <a:rPr lang="en-US"/>
              <a:t>Subword"</a:t>
            </a:r>
            <a:r>
              <a:rPr lang="en-US" dirty="0"/>
              <a:t> Tokenization</a:t>
            </a:r>
          </a:p>
        </p:txBody>
      </p:sp>
      <p:sp>
        <p:nvSpPr>
          <p:cNvPr id="3" name="Content Placeholder 2">
            <a:extLst>
              <a:ext uri="{FF2B5EF4-FFF2-40B4-BE49-F238E27FC236}">
                <a16:creationId xmlns:a16="http://schemas.microsoft.com/office/drawing/2014/main" id="{394404DB-938E-9F00-AE25-82DC43611CAE}"/>
              </a:ext>
            </a:extLst>
          </p:cNvPr>
          <p:cNvSpPr>
            <a:spLocks noGrp="1"/>
          </p:cNvSpPr>
          <p:nvPr>
            <p:ph idx="1"/>
          </p:nvPr>
        </p:nvSpPr>
        <p:spPr/>
        <p:txBody>
          <a:bodyPr vert="horz" lIns="91440" tIns="45720" rIns="91440" bIns="45720" rtlCol="0" anchor="t">
            <a:normAutofit/>
          </a:bodyPr>
          <a:lstStyle/>
          <a:p>
            <a:r>
              <a:rPr lang="en-US" dirty="0" err="1">
                <a:ea typeface="+mj-lt"/>
                <a:cs typeface="+mj-lt"/>
              </a:rPr>
              <a:t>Subword</a:t>
            </a:r>
            <a:r>
              <a:rPr lang="en-US" dirty="0">
                <a:ea typeface="+mj-lt"/>
                <a:cs typeface="+mj-lt"/>
              </a:rPr>
              <a:t> tokenization algorithms rely on the principle that frequently used words should not be split into smaller </a:t>
            </a:r>
            <a:r>
              <a:rPr lang="en-US" dirty="0" err="1">
                <a:ea typeface="+mj-lt"/>
                <a:cs typeface="+mj-lt"/>
              </a:rPr>
              <a:t>subwords</a:t>
            </a:r>
            <a:r>
              <a:rPr lang="en-US" dirty="0">
                <a:ea typeface="+mj-lt"/>
                <a:cs typeface="+mj-lt"/>
              </a:rPr>
              <a:t>, but rare words should be decomposed into meaningful </a:t>
            </a:r>
            <a:r>
              <a:rPr lang="en-US" dirty="0" err="1">
                <a:ea typeface="+mj-lt"/>
                <a:cs typeface="+mj-lt"/>
              </a:rPr>
              <a:t>subwords</a:t>
            </a:r>
            <a:r>
              <a:rPr lang="en-US" dirty="0">
                <a:ea typeface="+mj-lt"/>
                <a:cs typeface="+mj-lt"/>
              </a:rPr>
              <a:t>.</a:t>
            </a:r>
            <a:endParaRPr lang="en-US" dirty="0"/>
          </a:p>
          <a:p>
            <a:pPr>
              <a:buClr>
                <a:srgbClr val="8AD0D6"/>
              </a:buClr>
            </a:pPr>
            <a:r>
              <a:rPr lang="en-US" dirty="0" err="1"/>
              <a:t>Subwords</a:t>
            </a:r>
            <a:r>
              <a:rPr lang="en-US" dirty="0"/>
              <a:t> provide semantic meaning.</a:t>
            </a:r>
          </a:p>
          <a:p>
            <a:pPr>
              <a:buClr>
                <a:srgbClr val="8AD0D6"/>
              </a:buClr>
            </a:pPr>
            <a:endParaRPr lang="en-US" dirty="0"/>
          </a:p>
          <a:p>
            <a:pPr>
              <a:buClr>
                <a:srgbClr val="8AD0D6"/>
              </a:buClr>
            </a:pPr>
            <a:r>
              <a:rPr lang="en-US" dirty="0">
                <a:ea typeface="+mj-lt"/>
                <a:cs typeface="+mj-lt"/>
              </a:rPr>
              <a:t>This approach is especially useful in languages such as Turkish, where (almost) arbitrarily long complex words can be formed by stringing together </a:t>
            </a:r>
            <a:r>
              <a:rPr lang="en-US" dirty="0" err="1">
                <a:ea typeface="+mj-lt"/>
                <a:cs typeface="+mj-lt"/>
              </a:rPr>
              <a:t>subwords</a:t>
            </a:r>
            <a:r>
              <a:rPr lang="en-US" dirty="0">
                <a:ea typeface="+mj-lt"/>
                <a:cs typeface="+mj-lt"/>
              </a:rPr>
              <a:t>.</a:t>
            </a:r>
          </a:p>
          <a:p>
            <a:pPr>
              <a:buClr>
                <a:srgbClr val="8AD0D6"/>
              </a:buClr>
            </a:pPr>
            <a:r>
              <a:rPr lang="en-US" b="1" dirty="0">
                <a:ea typeface="+mj-lt"/>
                <a:cs typeface="+mj-lt"/>
              </a:rPr>
              <a:t>Note: </a:t>
            </a:r>
            <a:r>
              <a:rPr lang="en-US" dirty="0">
                <a:ea typeface="+mj-lt"/>
                <a:cs typeface="+mj-lt"/>
              </a:rPr>
              <a:t>A custom token is often used to represent words that are not in the vocabulary. This is known as the “unknown” token, often represented as ”[UNK]”</a:t>
            </a:r>
            <a:endParaRPr lang="en-US"/>
          </a:p>
        </p:txBody>
      </p:sp>
      <p:graphicFrame>
        <p:nvGraphicFramePr>
          <p:cNvPr id="5" name="Diagram 4">
            <a:extLst>
              <a:ext uri="{FF2B5EF4-FFF2-40B4-BE49-F238E27FC236}">
                <a16:creationId xmlns:a16="http://schemas.microsoft.com/office/drawing/2014/main" id="{2D25DDF8-8E26-1B42-7B3E-77B6FB77175E}"/>
              </a:ext>
            </a:extLst>
          </p:cNvPr>
          <p:cNvGraphicFramePr/>
          <p:nvPr>
            <p:extLst>
              <p:ext uri="{D42A27DB-BD31-4B8C-83A1-F6EECF244321}">
                <p14:modId xmlns:p14="http://schemas.microsoft.com/office/powerpoint/2010/main" val="526573207"/>
              </p:ext>
            </p:extLst>
          </p:nvPr>
        </p:nvGraphicFramePr>
        <p:xfrm>
          <a:off x="2936489" y="1897564"/>
          <a:ext cx="4572000" cy="362043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346515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8B42E1-5A15-A18C-252F-E51C68360721}"/>
              </a:ext>
            </a:extLst>
          </p:cNvPr>
          <p:cNvSpPr>
            <a:spLocks noGrp="1"/>
          </p:cNvSpPr>
          <p:nvPr>
            <p:ph type="title"/>
          </p:nvPr>
        </p:nvSpPr>
        <p:spPr/>
        <p:txBody>
          <a:bodyPr/>
          <a:lstStyle/>
          <a:p>
            <a:r>
              <a:rPr lang="en-US" dirty="0"/>
              <a:t>Other Tokenization Strategies</a:t>
            </a:r>
          </a:p>
        </p:txBody>
      </p:sp>
      <p:sp>
        <p:nvSpPr>
          <p:cNvPr id="3" name="Content Placeholder 2">
            <a:extLst>
              <a:ext uri="{FF2B5EF4-FFF2-40B4-BE49-F238E27FC236}">
                <a16:creationId xmlns:a16="http://schemas.microsoft.com/office/drawing/2014/main" id="{1709F861-B5D6-4D8E-F38F-CB51C5C88ECC}"/>
              </a:ext>
            </a:extLst>
          </p:cNvPr>
          <p:cNvSpPr>
            <a:spLocks noGrp="1"/>
          </p:cNvSpPr>
          <p:nvPr>
            <p:ph idx="1"/>
          </p:nvPr>
        </p:nvSpPr>
        <p:spPr/>
        <p:txBody>
          <a:bodyPr vert="horz" lIns="91440" tIns="45720" rIns="91440" bIns="45720" rtlCol="0" anchor="t">
            <a:normAutofit/>
          </a:bodyPr>
          <a:lstStyle/>
          <a:p>
            <a:r>
              <a:rPr lang="en-US" dirty="0">
                <a:ea typeface="+mj-lt"/>
                <a:cs typeface="+mj-lt"/>
              </a:rPr>
              <a:t>There are several other tokenization strategies. Some are well documented, some- such as </a:t>
            </a:r>
            <a:r>
              <a:rPr lang="en-US" dirty="0" err="1">
                <a:ea typeface="+mj-lt"/>
                <a:cs typeface="+mj-lt"/>
              </a:rPr>
              <a:t>WordPiece</a:t>
            </a:r>
            <a:r>
              <a:rPr lang="en-US" dirty="0">
                <a:ea typeface="+mj-lt"/>
                <a:cs typeface="+mj-lt"/>
              </a:rPr>
              <a:t>, is used by Google and can only be inferred by published papers and other collateral documentation.</a:t>
            </a:r>
          </a:p>
          <a:p>
            <a:pPr lvl="1">
              <a:buClr>
                <a:srgbClr val="8AD0D6"/>
              </a:buClr>
            </a:pPr>
            <a:r>
              <a:rPr lang="en-US" dirty="0">
                <a:ea typeface="+mj-lt"/>
                <a:cs typeface="+mj-lt"/>
              </a:rPr>
              <a:t>Byte-Pair Encoding tokenization (BPE)</a:t>
            </a:r>
          </a:p>
          <a:p>
            <a:pPr lvl="1">
              <a:buClr>
                <a:srgbClr val="8AD0D6"/>
              </a:buClr>
            </a:pPr>
            <a:r>
              <a:rPr lang="en-US" dirty="0" err="1">
                <a:ea typeface="+mj-lt"/>
                <a:cs typeface="+mj-lt"/>
              </a:rPr>
              <a:t>WordPiece</a:t>
            </a:r>
            <a:endParaRPr lang="en-US">
              <a:ea typeface="+mj-lt"/>
              <a:cs typeface="+mj-lt"/>
            </a:endParaRPr>
          </a:p>
          <a:p>
            <a:pPr lvl="1">
              <a:buClr>
                <a:srgbClr val="8AD0D6"/>
              </a:buClr>
            </a:pPr>
            <a:r>
              <a:rPr lang="en-US" dirty="0"/>
              <a:t>Unigram</a:t>
            </a:r>
          </a:p>
          <a:p>
            <a:pPr>
              <a:buClr>
                <a:srgbClr val="8AD0D6"/>
              </a:buClr>
            </a:pPr>
            <a:r>
              <a:rPr lang="en-US" dirty="0"/>
              <a:t>Typically, these tokenizers strive to produce tokens/token counts with just the 'right' amount of granularity to provide corpus coverage without having neither too many tokens or too few tokens (and may unknowns [UNK]s.</a:t>
            </a:r>
          </a:p>
          <a:p>
            <a:pPr lvl="1">
              <a:buClr>
                <a:srgbClr val="8AD0D6"/>
              </a:buClr>
            </a:pPr>
            <a:endParaRPr lang="en-US" dirty="0"/>
          </a:p>
          <a:p>
            <a:pPr>
              <a:buClr>
                <a:srgbClr val="8AD0D6"/>
              </a:buClr>
            </a:pPr>
            <a:endParaRPr lang="en-US" dirty="0" err="1"/>
          </a:p>
        </p:txBody>
      </p:sp>
    </p:spTree>
    <p:extLst>
      <p:ext uri="{BB962C8B-B14F-4D97-AF65-F5344CB8AC3E}">
        <p14:creationId xmlns:p14="http://schemas.microsoft.com/office/powerpoint/2010/main" val="9596988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E2E06-9050-A170-4EC3-2CD5ACF23F2D}"/>
              </a:ext>
            </a:extLst>
          </p:cNvPr>
          <p:cNvSpPr>
            <a:spLocks noGrp="1"/>
          </p:cNvSpPr>
          <p:nvPr>
            <p:ph type="title"/>
          </p:nvPr>
        </p:nvSpPr>
        <p:spPr/>
        <p:txBody>
          <a:bodyPr/>
          <a:lstStyle/>
          <a:p>
            <a:r>
              <a:rPr lang="en-US" dirty="0"/>
              <a:t>Not all heroes wear capes.</a:t>
            </a:r>
          </a:p>
        </p:txBody>
      </p:sp>
      <p:sp>
        <p:nvSpPr>
          <p:cNvPr id="3" name="Content Placeholder 2">
            <a:extLst>
              <a:ext uri="{FF2B5EF4-FFF2-40B4-BE49-F238E27FC236}">
                <a16:creationId xmlns:a16="http://schemas.microsoft.com/office/drawing/2014/main" id="{A0B3E33A-F65A-365D-CF86-FBD698F4F6C3}"/>
              </a:ext>
            </a:extLst>
          </p:cNvPr>
          <p:cNvSpPr>
            <a:spLocks noGrp="1"/>
          </p:cNvSpPr>
          <p:nvPr>
            <p:ph idx="1"/>
          </p:nvPr>
        </p:nvSpPr>
        <p:spPr/>
        <p:txBody>
          <a:bodyPr vert="horz" lIns="91440" tIns="45720" rIns="91440" bIns="45720" rtlCol="0" anchor="t">
            <a:normAutofit/>
          </a:bodyPr>
          <a:lstStyle/>
          <a:p>
            <a:r>
              <a:rPr lang="en-US" dirty="0"/>
              <a:t>The input to a GPT method is a sequence of integers which correspond to the tokenized text.</a:t>
            </a:r>
          </a:p>
        </p:txBody>
      </p:sp>
      <p:sp>
        <p:nvSpPr>
          <p:cNvPr id="5" name="TextBox 4">
            <a:extLst>
              <a:ext uri="{FF2B5EF4-FFF2-40B4-BE49-F238E27FC236}">
                <a16:creationId xmlns:a16="http://schemas.microsoft.com/office/drawing/2014/main" id="{7E7D15E8-88DB-AFC2-00E6-733CB6A55DEC}"/>
              </a:ext>
            </a:extLst>
          </p:cNvPr>
          <p:cNvSpPr txBox="1"/>
          <p:nvPr/>
        </p:nvSpPr>
        <p:spPr>
          <a:xfrm>
            <a:off x="3331535" y="3384697"/>
            <a:ext cx="5839045" cy="1200329"/>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latin typeface="Consolas"/>
                <a:ea typeface="+mn-lt"/>
                <a:cs typeface="+mn-lt"/>
              </a:rPr>
              <a:t># integers represent tokens in our text, for example:</a:t>
            </a:r>
            <a:endParaRPr lang="en-US" sz="1200">
              <a:latin typeface="Consolas"/>
            </a:endParaRPr>
          </a:p>
          <a:p>
            <a:endParaRPr lang="en-US" sz="1200" dirty="0">
              <a:latin typeface="Consolas"/>
              <a:ea typeface="+mn-lt"/>
              <a:cs typeface="+mn-lt"/>
            </a:endParaRPr>
          </a:p>
          <a:p>
            <a:r>
              <a:rPr lang="en-US" sz="1200" dirty="0">
                <a:latin typeface="Consolas"/>
                <a:ea typeface="+mn-lt"/>
                <a:cs typeface="+mn-lt"/>
              </a:rPr>
              <a:t># text   = "not all heroes wear capes"</a:t>
            </a:r>
            <a:endParaRPr lang="en-US" sz="1200">
              <a:latin typeface="Consolas"/>
            </a:endParaRPr>
          </a:p>
          <a:p>
            <a:endParaRPr lang="en-US" sz="1200" dirty="0">
              <a:latin typeface="Consolas"/>
              <a:ea typeface="+mn-lt"/>
              <a:cs typeface="+mn-lt"/>
            </a:endParaRPr>
          </a:p>
          <a:p>
            <a:r>
              <a:rPr lang="en-US" sz="1200" dirty="0">
                <a:latin typeface="Consolas"/>
                <a:ea typeface="+mn-lt"/>
                <a:cs typeface="+mn-lt"/>
              </a:rPr>
              <a:t># tokens =     "not"     "all"    "heroes" "wear" "capes"</a:t>
            </a:r>
            <a:endParaRPr lang="en-US" sz="1200" dirty="0">
              <a:latin typeface="Consolas"/>
            </a:endParaRPr>
          </a:p>
          <a:p>
            <a:r>
              <a:rPr lang="en-US" sz="1200" dirty="0">
                <a:latin typeface="Consolas"/>
                <a:ea typeface="+mn-lt"/>
                <a:cs typeface="+mn-lt"/>
              </a:rPr>
              <a:t>    inputs  =   [1,       0,       2,       4,     6]</a:t>
            </a:r>
          </a:p>
        </p:txBody>
      </p:sp>
    </p:spTree>
    <p:extLst>
      <p:ext uri="{BB962C8B-B14F-4D97-AF65-F5344CB8AC3E}">
        <p14:creationId xmlns:p14="http://schemas.microsoft.com/office/powerpoint/2010/main" val="31201116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7BD82E-4909-0883-6808-57F8A6FC2917}"/>
              </a:ext>
            </a:extLst>
          </p:cNvPr>
          <p:cNvSpPr>
            <a:spLocks noGrp="1"/>
          </p:cNvSpPr>
          <p:nvPr>
            <p:ph type="title"/>
          </p:nvPr>
        </p:nvSpPr>
        <p:spPr/>
        <p:txBody>
          <a:bodyPr/>
          <a:lstStyle/>
          <a:p>
            <a:r>
              <a:rPr lang="en-US" dirty="0"/>
              <a:t>Predicting capes.</a:t>
            </a:r>
          </a:p>
        </p:txBody>
      </p:sp>
      <p:sp>
        <p:nvSpPr>
          <p:cNvPr id="3" name="Content Placeholder 2">
            <a:extLst>
              <a:ext uri="{FF2B5EF4-FFF2-40B4-BE49-F238E27FC236}">
                <a16:creationId xmlns:a16="http://schemas.microsoft.com/office/drawing/2014/main" id="{CBCB06F2-88BC-132F-7F91-6531C620F5F6}"/>
              </a:ext>
            </a:extLst>
          </p:cNvPr>
          <p:cNvSpPr>
            <a:spLocks noGrp="1"/>
          </p:cNvSpPr>
          <p:nvPr>
            <p:ph idx="1"/>
          </p:nvPr>
        </p:nvSpPr>
        <p:spPr/>
        <p:txBody>
          <a:bodyPr vert="horz" lIns="91440" tIns="45720" rIns="91440" bIns="45720" rtlCol="0" anchor="t">
            <a:normAutofit/>
          </a:bodyPr>
          <a:lstStyle/>
          <a:p>
            <a:r>
              <a:rPr lang="en-US" dirty="0"/>
              <a:t>The sample method predicts the probability for the 'next' token for the entire vocabulary.</a:t>
            </a:r>
          </a:p>
          <a:p>
            <a:pPr>
              <a:buClr>
                <a:srgbClr val="8AD0D6"/>
              </a:buClr>
            </a:pPr>
            <a:r>
              <a:rPr lang="en-US" dirty="0"/>
              <a:t>Selecting the next token based on the highest probability is referred to as 'greedy sampling' or 'greedy decoding'.</a:t>
            </a:r>
          </a:p>
        </p:txBody>
      </p:sp>
      <p:sp>
        <p:nvSpPr>
          <p:cNvPr id="4" name="TextBox 3">
            <a:extLst>
              <a:ext uri="{FF2B5EF4-FFF2-40B4-BE49-F238E27FC236}">
                <a16:creationId xmlns:a16="http://schemas.microsoft.com/office/drawing/2014/main" id="{BD8643FC-6977-946C-889C-ADB3FB973F85}"/>
              </a:ext>
            </a:extLst>
          </p:cNvPr>
          <p:cNvSpPr txBox="1"/>
          <p:nvPr/>
        </p:nvSpPr>
        <p:spPr>
          <a:xfrm>
            <a:off x="3287232" y="3632789"/>
            <a:ext cx="5041604" cy="2862322"/>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latin typeface="Consolas"/>
                <a:ea typeface="+mn-lt"/>
                <a:cs typeface="+mn-lt"/>
              </a:rPr>
              <a:t>vocab = ["all", "not", "heroes", "the", "wear", ".", "capes"]</a:t>
            </a:r>
            <a:endParaRPr lang="en-US" sz="1000" dirty="0">
              <a:latin typeface="Consolas"/>
            </a:endParaRPr>
          </a:p>
          <a:p>
            <a:r>
              <a:rPr lang="en-US" sz="1000" dirty="0">
                <a:latin typeface="Consolas"/>
                <a:ea typeface="+mn-lt"/>
                <a:cs typeface="+mn-lt"/>
              </a:rPr>
              <a:t>inputs = [1, 0, 2, 4] # "not" "all" "heroes" "wear"</a:t>
            </a:r>
            <a:endParaRPr lang="en-US" sz="1000" dirty="0">
              <a:latin typeface="Consolas"/>
            </a:endParaRPr>
          </a:p>
          <a:p>
            <a:r>
              <a:rPr lang="en-US" sz="1000" dirty="0">
                <a:latin typeface="Consolas"/>
                <a:ea typeface="+mn-lt"/>
                <a:cs typeface="+mn-lt"/>
              </a:rPr>
              <a:t>output = </a:t>
            </a:r>
            <a:r>
              <a:rPr lang="en-US" sz="1000" dirty="0" err="1">
                <a:latin typeface="Consolas"/>
                <a:ea typeface="+mn-lt"/>
                <a:cs typeface="+mn-lt"/>
              </a:rPr>
              <a:t>gpt</a:t>
            </a:r>
            <a:r>
              <a:rPr lang="en-US" sz="1000" dirty="0">
                <a:latin typeface="Consolas"/>
                <a:ea typeface="+mn-lt"/>
                <a:cs typeface="+mn-lt"/>
              </a:rPr>
              <a:t>(inputs)</a:t>
            </a:r>
            <a:endParaRPr lang="en-US" sz="1000" dirty="0">
              <a:latin typeface="Consolas"/>
            </a:endParaRPr>
          </a:p>
          <a:p>
            <a:endParaRPr lang="en-US" sz="1000" dirty="0">
              <a:latin typeface="Consolas"/>
              <a:ea typeface="+mn-lt"/>
              <a:cs typeface="+mn-lt"/>
            </a:endParaRPr>
          </a:p>
          <a:p>
            <a:r>
              <a:rPr lang="en-US" sz="1000" dirty="0">
                <a:latin typeface="Consolas"/>
                <a:ea typeface="+mn-lt"/>
                <a:cs typeface="+mn-lt"/>
              </a:rPr>
              <a:t>#              ["all", "not", "heroes", "the", "wear", ".", "capes"]</a:t>
            </a:r>
            <a:endParaRPr lang="en-US" sz="1000" dirty="0">
              <a:latin typeface="Consolas"/>
            </a:endParaRPr>
          </a:p>
          <a:p>
            <a:r>
              <a:rPr lang="en-US" sz="1000" dirty="0">
                <a:latin typeface="Consolas"/>
                <a:ea typeface="+mn-lt"/>
                <a:cs typeface="+mn-lt"/>
              </a:rPr>
              <a:t># output[0] =  [</a:t>
            </a:r>
            <a:r>
              <a:rPr lang="en-US" sz="1000" dirty="0">
                <a:solidFill>
                  <a:srgbClr val="FFFF00"/>
                </a:solidFill>
                <a:latin typeface="Consolas"/>
                <a:ea typeface="+mn-lt"/>
                <a:cs typeface="+mn-lt"/>
              </a:rPr>
              <a:t>0.75</a:t>
            </a:r>
            <a:r>
              <a:rPr lang="en-US" sz="1000" dirty="0">
                <a:latin typeface="Consolas"/>
                <a:ea typeface="+mn-lt"/>
                <a:cs typeface="+mn-lt"/>
              </a:rPr>
              <a:t>    0.1     0.0       0.15    0.0   0.0    0.0  ]</a:t>
            </a:r>
            <a:endParaRPr lang="en-US" sz="1000" dirty="0">
              <a:latin typeface="Consolas"/>
            </a:endParaRPr>
          </a:p>
          <a:p>
            <a:r>
              <a:rPr lang="en-US" sz="1000" dirty="0">
                <a:latin typeface="Consolas"/>
                <a:ea typeface="+mn-lt"/>
                <a:cs typeface="+mn-lt"/>
              </a:rPr>
              <a:t># given just "not", the model predicts the word "all" with the highest probability</a:t>
            </a:r>
            <a:endParaRPr lang="en-US" sz="1000" dirty="0">
              <a:latin typeface="Consolas"/>
            </a:endParaRPr>
          </a:p>
          <a:p>
            <a:endParaRPr lang="en-US" sz="1000" dirty="0">
              <a:latin typeface="Consolas"/>
            </a:endParaRPr>
          </a:p>
          <a:p>
            <a:r>
              <a:rPr lang="en-US" sz="1000" dirty="0">
                <a:latin typeface="Consolas"/>
                <a:ea typeface="+mn-lt"/>
                <a:cs typeface="+mn-lt"/>
              </a:rPr>
              <a:t>#              ["all", "not", "heroes", "the", "wear", ".", "capes"]</a:t>
            </a:r>
            <a:endParaRPr lang="en-US" sz="1000" dirty="0">
              <a:latin typeface="Consolas"/>
            </a:endParaRPr>
          </a:p>
          <a:p>
            <a:r>
              <a:rPr lang="en-US" sz="1000" dirty="0">
                <a:latin typeface="Consolas"/>
                <a:ea typeface="+mn-lt"/>
                <a:cs typeface="+mn-lt"/>
              </a:rPr>
              <a:t># output[1] =  [0.0     0.0      </a:t>
            </a:r>
            <a:r>
              <a:rPr lang="en-US" sz="1000" dirty="0">
                <a:solidFill>
                  <a:srgbClr val="FFFF00"/>
                </a:solidFill>
                <a:latin typeface="Consolas"/>
                <a:ea typeface="+mn-lt"/>
                <a:cs typeface="+mn-lt"/>
              </a:rPr>
              <a:t>0.8 </a:t>
            </a:r>
            <a:r>
              <a:rPr lang="en-US" sz="1000" dirty="0">
                <a:latin typeface="Consolas"/>
                <a:ea typeface="+mn-lt"/>
                <a:cs typeface="+mn-lt"/>
              </a:rPr>
              <a:t>    0.1    0.0    0.0   0.1  ]</a:t>
            </a:r>
            <a:endParaRPr lang="en-US" sz="1000" dirty="0">
              <a:latin typeface="Consolas"/>
            </a:endParaRPr>
          </a:p>
          <a:p>
            <a:r>
              <a:rPr lang="en-US" sz="1000" dirty="0">
                <a:latin typeface="Consolas"/>
                <a:ea typeface="+mn-lt"/>
                <a:cs typeface="+mn-lt"/>
              </a:rPr>
              <a:t># given the sequence ["not", "all"], the model predicts the word "heroes" with the highest probability</a:t>
            </a:r>
            <a:endParaRPr lang="en-US" sz="1000" dirty="0">
              <a:latin typeface="Consolas"/>
            </a:endParaRPr>
          </a:p>
          <a:p>
            <a:endParaRPr lang="en-US" sz="1000" dirty="0">
              <a:latin typeface="Consolas"/>
            </a:endParaRPr>
          </a:p>
          <a:p>
            <a:r>
              <a:rPr lang="en-US" sz="1000" dirty="0">
                <a:latin typeface="Consolas"/>
                <a:ea typeface="+mn-lt"/>
                <a:cs typeface="+mn-lt"/>
              </a:rPr>
              <a:t>#              ["all", "not", "heroes", "the", "wear", ".", "capes"]</a:t>
            </a:r>
            <a:endParaRPr lang="en-US" sz="1000" dirty="0">
              <a:latin typeface="Consolas"/>
            </a:endParaRPr>
          </a:p>
          <a:p>
            <a:r>
              <a:rPr lang="en-US" sz="1000" dirty="0">
                <a:latin typeface="Consolas"/>
                <a:ea typeface="+mn-lt"/>
                <a:cs typeface="+mn-lt"/>
              </a:rPr>
              <a:t># output[-1] = [0.0     0.0     0.0     0.1     0.0    0.05  </a:t>
            </a:r>
            <a:r>
              <a:rPr lang="en-US" sz="1000" dirty="0">
                <a:solidFill>
                  <a:srgbClr val="FFFF00"/>
                </a:solidFill>
                <a:latin typeface="Consolas"/>
                <a:ea typeface="+mn-lt"/>
                <a:cs typeface="+mn-lt"/>
              </a:rPr>
              <a:t>0.85</a:t>
            </a:r>
            <a:r>
              <a:rPr lang="en-US" sz="1000" dirty="0">
                <a:latin typeface="Consolas"/>
                <a:ea typeface="+mn-lt"/>
                <a:cs typeface="+mn-lt"/>
              </a:rPr>
              <a:t>  ]</a:t>
            </a:r>
            <a:endParaRPr lang="en-US" sz="1000" dirty="0">
              <a:latin typeface="Consolas"/>
            </a:endParaRPr>
          </a:p>
          <a:p>
            <a:r>
              <a:rPr lang="en-US" sz="1000" dirty="0">
                <a:latin typeface="Consolas"/>
                <a:ea typeface="+mn-lt"/>
                <a:cs typeface="+mn-lt"/>
              </a:rPr>
              <a:t># given the whole sequence ["not", "all", "heroes", "wear"], the model predicts the word "capes" with the highest probability</a:t>
            </a:r>
            <a:endParaRPr lang="en-US" sz="1000" dirty="0">
              <a:latin typeface="Consolas"/>
            </a:endParaRPr>
          </a:p>
        </p:txBody>
      </p:sp>
    </p:spTree>
    <p:extLst>
      <p:ext uri="{BB962C8B-B14F-4D97-AF65-F5344CB8AC3E}">
        <p14:creationId xmlns:p14="http://schemas.microsoft.com/office/powerpoint/2010/main" val="21376187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69B269-B471-4688-0F4C-3AAC021F3FA6}"/>
              </a:ext>
            </a:extLst>
          </p:cNvPr>
          <p:cNvSpPr>
            <a:spLocks noGrp="1"/>
          </p:cNvSpPr>
          <p:nvPr>
            <p:ph type="title"/>
          </p:nvPr>
        </p:nvSpPr>
        <p:spPr/>
        <p:txBody>
          <a:bodyPr/>
          <a:lstStyle/>
          <a:p>
            <a:r>
              <a:rPr lang="en-US" dirty="0"/>
              <a:t>Full sentence prediction</a:t>
            </a:r>
          </a:p>
        </p:txBody>
      </p:sp>
      <p:sp>
        <p:nvSpPr>
          <p:cNvPr id="3" name="Content Placeholder 2">
            <a:extLst>
              <a:ext uri="{FF2B5EF4-FFF2-40B4-BE49-F238E27FC236}">
                <a16:creationId xmlns:a16="http://schemas.microsoft.com/office/drawing/2014/main" id="{F54E173B-A7B7-99A4-6F5F-4D76C6121977}"/>
              </a:ext>
            </a:extLst>
          </p:cNvPr>
          <p:cNvSpPr>
            <a:spLocks noGrp="1"/>
          </p:cNvSpPr>
          <p:nvPr>
            <p:ph idx="1"/>
          </p:nvPr>
        </p:nvSpPr>
        <p:spPr/>
        <p:txBody>
          <a:bodyPr vert="horz" lIns="91440" tIns="45720" rIns="91440" bIns="45720" rtlCol="0" anchor="t">
            <a:normAutofit/>
          </a:bodyPr>
          <a:lstStyle/>
          <a:p>
            <a:r>
              <a:rPr lang="en-US" dirty="0">
                <a:ea typeface="+mj-lt"/>
                <a:cs typeface="+mj-lt"/>
              </a:rPr>
              <a:t>The generation of full sentences is achieved by iteratively getting the next token prediction from the model. </a:t>
            </a:r>
            <a:endParaRPr lang="en-US" dirty="0" err="1">
              <a:ea typeface="+mj-lt"/>
              <a:cs typeface="+mj-lt"/>
            </a:endParaRPr>
          </a:p>
          <a:p>
            <a:pPr>
              <a:buClr>
                <a:srgbClr val="8AD0D6"/>
              </a:buClr>
            </a:pPr>
            <a:r>
              <a:rPr lang="en-US" dirty="0">
                <a:ea typeface="+mj-lt"/>
                <a:cs typeface="+mj-lt"/>
              </a:rPr>
              <a:t>After each iteration, the predicted token is appended to the input.</a:t>
            </a:r>
          </a:p>
          <a:p>
            <a:pPr>
              <a:buClr>
                <a:srgbClr val="8AD0D6"/>
              </a:buClr>
            </a:pPr>
            <a:r>
              <a:rPr lang="en-US" dirty="0"/>
              <a:t>In the following code fragment, a prompt to two tokens is provided ('not' 'all') and the next three tokens are requested in the response.</a:t>
            </a:r>
          </a:p>
        </p:txBody>
      </p:sp>
      <p:sp>
        <p:nvSpPr>
          <p:cNvPr id="5" name="TextBox 4">
            <a:extLst>
              <a:ext uri="{FF2B5EF4-FFF2-40B4-BE49-F238E27FC236}">
                <a16:creationId xmlns:a16="http://schemas.microsoft.com/office/drawing/2014/main" id="{2A9AF0BC-CCBD-4F58-478A-9A714DBF9269}"/>
              </a:ext>
            </a:extLst>
          </p:cNvPr>
          <p:cNvSpPr txBox="1"/>
          <p:nvPr/>
        </p:nvSpPr>
        <p:spPr>
          <a:xfrm>
            <a:off x="1807536" y="4217581"/>
            <a:ext cx="7744045" cy="1938992"/>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latin typeface="Consolas"/>
                <a:ea typeface="+mn-lt"/>
                <a:cs typeface="+mn-lt"/>
              </a:rPr>
              <a:t>def generate(inputs, </a:t>
            </a:r>
            <a:r>
              <a:rPr lang="en-US" sz="1200" dirty="0" err="1">
                <a:latin typeface="Consolas"/>
                <a:ea typeface="+mn-lt"/>
                <a:cs typeface="+mn-lt"/>
              </a:rPr>
              <a:t>n_tokens_to_generate</a:t>
            </a:r>
            <a:r>
              <a:rPr lang="en-US" sz="1200" dirty="0">
                <a:latin typeface="Consolas"/>
                <a:ea typeface="+mn-lt"/>
                <a:cs typeface="+mn-lt"/>
              </a:rPr>
              <a:t>):</a:t>
            </a:r>
            <a:endParaRPr lang="en-US" sz="1200" dirty="0">
              <a:latin typeface="Consolas"/>
            </a:endParaRPr>
          </a:p>
          <a:p>
            <a:r>
              <a:rPr lang="en-US" sz="1200" dirty="0">
                <a:latin typeface="Consolas"/>
                <a:ea typeface="+mn-lt"/>
                <a:cs typeface="+mn-lt"/>
              </a:rPr>
              <a:t>    for _ in range(</a:t>
            </a:r>
            <a:r>
              <a:rPr lang="en-US" sz="1200" dirty="0" err="1">
                <a:latin typeface="Consolas"/>
                <a:ea typeface="+mn-lt"/>
                <a:cs typeface="+mn-lt"/>
              </a:rPr>
              <a:t>n_tokens_to_generate</a:t>
            </a:r>
            <a:r>
              <a:rPr lang="en-US" sz="1200" dirty="0">
                <a:latin typeface="Consolas"/>
                <a:ea typeface="+mn-lt"/>
                <a:cs typeface="+mn-lt"/>
              </a:rPr>
              <a:t>): # auto-regressive decode loop</a:t>
            </a:r>
            <a:endParaRPr lang="en-US" sz="1200" dirty="0">
              <a:latin typeface="Consolas"/>
            </a:endParaRPr>
          </a:p>
          <a:p>
            <a:r>
              <a:rPr lang="en-US" sz="1200" dirty="0">
                <a:latin typeface="Consolas"/>
                <a:ea typeface="+mn-lt"/>
                <a:cs typeface="+mn-lt"/>
              </a:rPr>
              <a:t>        output = </a:t>
            </a:r>
            <a:r>
              <a:rPr lang="en-US" sz="1200" dirty="0" err="1">
                <a:latin typeface="Consolas"/>
                <a:ea typeface="+mn-lt"/>
                <a:cs typeface="+mn-lt"/>
              </a:rPr>
              <a:t>gpt</a:t>
            </a:r>
            <a:r>
              <a:rPr lang="en-US" sz="1200" dirty="0">
                <a:latin typeface="Consolas"/>
                <a:ea typeface="+mn-lt"/>
                <a:cs typeface="+mn-lt"/>
              </a:rPr>
              <a:t>(inputs) # model forward pass</a:t>
            </a:r>
            <a:endParaRPr lang="en-US" sz="1200" dirty="0">
              <a:latin typeface="Consolas"/>
            </a:endParaRPr>
          </a:p>
          <a:p>
            <a:r>
              <a:rPr lang="en-US" sz="1200" dirty="0">
                <a:latin typeface="Consolas"/>
                <a:ea typeface="+mn-lt"/>
                <a:cs typeface="+mn-lt"/>
              </a:rPr>
              <a:t>        </a:t>
            </a:r>
            <a:r>
              <a:rPr lang="en-US" sz="1200" dirty="0" err="1">
                <a:latin typeface="Consolas"/>
                <a:ea typeface="+mn-lt"/>
                <a:cs typeface="+mn-lt"/>
              </a:rPr>
              <a:t>next_id</a:t>
            </a:r>
            <a:r>
              <a:rPr lang="en-US" sz="1200" dirty="0">
                <a:latin typeface="Consolas"/>
                <a:ea typeface="+mn-lt"/>
                <a:cs typeface="+mn-lt"/>
              </a:rPr>
              <a:t> = </a:t>
            </a:r>
            <a:r>
              <a:rPr lang="en-US" sz="1200" dirty="0" err="1">
                <a:latin typeface="Consolas"/>
                <a:ea typeface="+mn-lt"/>
                <a:cs typeface="+mn-lt"/>
              </a:rPr>
              <a:t>np.argmax</a:t>
            </a:r>
            <a:r>
              <a:rPr lang="en-US" sz="1200" dirty="0">
                <a:latin typeface="Consolas"/>
                <a:ea typeface="+mn-lt"/>
                <a:cs typeface="+mn-lt"/>
              </a:rPr>
              <a:t>(output[-1]) # greedy sampling</a:t>
            </a:r>
            <a:endParaRPr lang="en-US" sz="1200" dirty="0">
              <a:latin typeface="Consolas"/>
            </a:endParaRPr>
          </a:p>
          <a:p>
            <a:r>
              <a:rPr lang="en-US" sz="1200" dirty="0">
                <a:latin typeface="Consolas"/>
                <a:ea typeface="+mn-lt"/>
                <a:cs typeface="+mn-lt"/>
              </a:rPr>
              <a:t>        </a:t>
            </a:r>
            <a:r>
              <a:rPr lang="en-US" sz="1200" dirty="0" err="1">
                <a:latin typeface="Consolas"/>
                <a:ea typeface="+mn-lt"/>
                <a:cs typeface="+mn-lt"/>
              </a:rPr>
              <a:t>inputs.append</a:t>
            </a:r>
            <a:r>
              <a:rPr lang="en-US" sz="1200" dirty="0">
                <a:latin typeface="Consolas"/>
                <a:ea typeface="+mn-lt"/>
                <a:cs typeface="+mn-lt"/>
              </a:rPr>
              <a:t>(int(</a:t>
            </a:r>
            <a:r>
              <a:rPr lang="en-US" sz="1200" dirty="0" err="1">
                <a:latin typeface="Consolas"/>
                <a:ea typeface="+mn-lt"/>
                <a:cs typeface="+mn-lt"/>
              </a:rPr>
              <a:t>next_id</a:t>
            </a:r>
            <a:r>
              <a:rPr lang="en-US" sz="1200" dirty="0">
                <a:latin typeface="Consolas"/>
                <a:ea typeface="+mn-lt"/>
                <a:cs typeface="+mn-lt"/>
              </a:rPr>
              <a:t>)) # append prediction to input</a:t>
            </a:r>
            <a:endParaRPr lang="en-US" sz="1200" dirty="0">
              <a:latin typeface="Consolas"/>
            </a:endParaRPr>
          </a:p>
          <a:p>
            <a:r>
              <a:rPr lang="en-US" sz="1200" dirty="0">
                <a:latin typeface="Consolas"/>
                <a:ea typeface="+mn-lt"/>
                <a:cs typeface="+mn-lt"/>
              </a:rPr>
              <a:t>    return inputs[</a:t>
            </a:r>
            <a:r>
              <a:rPr lang="en-US" sz="1200" dirty="0" err="1">
                <a:latin typeface="Consolas"/>
                <a:ea typeface="+mn-lt"/>
                <a:cs typeface="+mn-lt"/>
              </a:rPr>
              <a:t>len</a:t>
            </a:r>
            <a:r>
              <a:rPr lang="en-US" sz="1200" dirty="0">
                <a:latin typeface="Consolas"/>
                <a:ea typeface="+mn-lt"/>
                <a:cs typeface="+mn-lt"/>
              </a:rPr>
              <a:t>(inputs) - </a:t>
            </a:r>
            <a:r>
              <a:rPr lang="en-US" sz="1200" dirty="0" err="1">
                <a:latin typeface="Consolas"/>
                <a:ea typeface="+mn-lt"/>
                <a:cs typeface="+mn-lt"/>
              </a:rPr>
              <a:t>n_tokens_to_generate</a:t>
            </a:r>
            <a:r>
              <a:rPr lang="en-US" sz="1200" dirty="0">
                <a:latin typeface="Consolas"/>
                <a:ea typeface="+mn-lt"/>
                <a:cs typeface="+mn-lt"/>
              </a:rPr>
              <a:t> :]  # only return generated ids</a:t>
            </a:r>
            <a:endParaRPr lang="en-US" sz="1200" dirty="0">
              <a:latin typeface="Consolas"/>
            </a:endParaRPr>
          </a:p>
          <a:p>
            <a:endParaRPr lang="en-US" sz="1200" dirty="0">
              <a:latin typeface="Consolas"/>
            </a:endParaRPr>
          </a:p>
          <a:p>
            <a:r>
              <a:rPr lang="en-US" sz="1200" dirty="0" err="1">
                <a:latin typeface="Consolas"/>
                <a:ea typeface="+mn-lt"/>
                <a:cs typeface="+mn-lt"/>
              </a:rPr>
              <a:t>input_ids</a:t>
            </a:r>
            <a:r>
              <a:rPr lang="en-US" sz="1200" dirty="0">
                <a:latin typeface="Consolas"/>
                <a:ea typeface="+mn-lt"/>
                <a:cs typeface="+mn-lt"/>
              </a:rPr>
              <a:t> = [1, 0] # "not" "all"</a:t>
            </a:r>
          </a:p>
          <a:p>
            <a:r>
              <a:rPr lang="en-US" sz="1200" dirty="0" err="1">
                <a:latin typeface="Consolas"/>
                <a:ea typeface="+mn-lt"/>
                <a:cs typeface="+mn-lt"/>
              </a:rPr>
              <a:t>output_ids</a:t>
            </a:r>
            <a:r>
              <a:rPr lang="en-US" sz="1200" dirty="0">
                <a:latin typeface="Consolas"/>
                <a:ea typeface="+mn-lt"/>
                <a:cs typeface="+mn-lt"/>
              </a:rPr>
              <a:t> = </a:t>
            </a:r>
            <a:r>
              <a:rPr lang="en-US" sz="1200" dirty="0">
                <a:solidFill>
                  <a:srgbClr val="FFFF00"/>
                </a:solidFill>
                <a:latin typeface="Consolas"/>
                <a:ea typeface="+mn-lt"/>
                <a:cs typeface="+mn-lt"/>
              </a:rPr>
              <a:t>generate(</a:t>
            </a:r>
            <a:r>
              <a:rPr lang="en-US" sz="1200" dirty="0" err="1">
                <a:solidFill>
                  <a:srgbClr val="FFFF00"/>
                </a:solidFill>
                <a:latin typeface="Consolas"/>
                <a:ea typeface="+mn-lt"/>
                <a:cs typeface="+mn-lt"/>
              </a:rPr>
              <a:t>input_ids</a:t>
            </a:r>
            <a:r>
              <a:rPr lang="en-US" sz="1200" dirty="0">
                <a:solidFill>
                  <a:srgbClr val="FFFF00"/>
                </a:solidFill>
                <a:latin typeface="Consolas"/>
                <a:ea typeface="+mn-lt"/>
                <a:cs typeface="+mn-lt"/>
              </a:rPr>
              <a:t>, 3)</a:t>
            </a:r>
            <a:r>
              <a:rPr lang="en-US" sz="1200" dirty="0">
                <a:latin typeface="Consolas"/>
                <a:ea typeface="+mn-lt"/>
                <a:cs typeface="+mn-lt"/>
              </a:rPr>
              <a:t> # </a:t>
            </a:r>
            <a:r>
              <a:rPr lang="en-US" sz="1200" dirty="0" err="1">
                <a:latin typeface="Consolas"/>
                <a:ea typeface="+mn-lt"/>
                <a:cs typeface="+mn-lt"/>
              </a:rPr>
              <a:t>output_ids</a:t>
            </a:r>
            <a:r>
              <a:rPr lang="en-US" sz="1200" dirty="0">
                <a:latin typeface="Consolas"/>
                <a:ea typeface="+mn-lt"/>
                <a:cs typeface="+mn-lt"/>
              </a:rPr>
              <a:t> = [2, 4, 6]</a:t>
            </a:r>
          </a:p>
          <a:p>
            <a:r>
              <a:rPr lang="en-US" sz="1200" dirty="0" err="1">
                <a:latin typeface="Consolas"/>
                <a:ea typeface="+mn-lt"/>
                <a:cs typeface="+mn-lt"/>
              </a:rPr>
              <a:t>output_tokens</a:t>
            </a:r>
            <a:r>
              <a:rPr lang="en-US" sz="1200" dirty="0">
                <a:latin typeface="Consolas"/>
                <a:ea typeface="+mn-lt"/>
                <a:cs typeface="+mn-lt"/>
              </a:rPr>
              <a:t> = [vocab[</a:t>
            </a:r>
            <a:r>
              <a:rPr lang="en-US" sz="1200" dirty="0" err="1">
                <a:latin typeface="Consolas"/>
                <a:ea typeface="+mn-lt"/>
                <a:cs typeface="+mn-lt"/>
              </a:rPr>
              <a:t>i</a:t>
            </a:r>
            <a:r>
              <a:rPr lang="en-US" sz="1200" dirty="0">
                <a:latin typeface="Consolas"/>
                <a:ea typeface="+mn-lt"/>
                <a:cs typeface="+mn-lt"/>
              </a:rPr>
              <a:t>] for </a:t>
            </a:r>
            <a:r>
              <a:rPr lang="en-US" sz="1200" dirty="0" err="1">
                <a:latin typeface="Consolas"/>
                <a:ea typeface="+mn-lt"/>
                <a:cs typeface="+mn-lt"/>
              </a:rPr>
              <a:t>i</a:t>
            </a:r>
            <a:r>
              <a:rPr lang="en-US" sz="1200" dirty="0">
                <a:latin typeface="Consolas"/>
                <a:ea typeface="+mn-lt"/>
                <a:cs typeface="+mn-lt"/>
              </a:rPr>
              <a:t> in </a:t>
            </a:r>
            <a:r>
              <a:rPr lang="en-US" sz="1200" dirty="0" err="1">
                <a:latin typeface="Consolas"/>
                <a:ea typeface="+mn-lt"/>
                <a:cs typeface="+mn-lt"/>
              </a:rPr>
              <a:t>output_ids</a:t>
            </a:r>
            <a:r>
              <a:rPr lang="en-US" sz="1200" dirty="0">
                <a:latin typeface="Consolas"/>
                <a:ea typeface="+mn-lt"/>
                <a:cs typeface="+mn-lt"/>
              </a:rPr>
              <a:t>] # "heroes" "wear" "capes"</a:t>
            </a:r>
          </a:p>
        </p:txBody>
      </p:sp>
    </p:spTree>
    <p:extLst>
      <p:ext uri="{BB962C8B-B14F-4D97-AF65-F5344CB8AC3E}">
        <p14:creationId xmlns:p14="http://schemas.microsoft.com/office/powerpoint/2010/main" val="5540132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53AA40-9C26-124B-95FE-F7ABF45E5F29}"/>
              </a:ext>
            </a:extLst>
          </p:cNvPr>
          <p:cNvSpPr>
            <a:spLocks noGrp="1"/>
          </p:cNvSpPr>
          <p:nvPr>
            <p:ph type="title"/>
          </p:nvPr>
        </p:nvSpPr>
        <p:spPr/>
        <p:txBody>
          <a:bodyPr/>
          <a:lstStyle/>
          <a:p>
            <a:r>
              <a:rPr lang="en-US" dirty="0"/>
              <a:t>Autoregressive</a:t>
            </a:r>
          </a:p>
        </p:txBody>
      </p:sp>
      <p:sp>
        <p:nvSpPr>
          <p:cNvPr id="3" name="Content Placeholder 2">
            <a:extLst>
              <a:ext uri="{FF2B5EF4-FFF2-40B4-BE49-F238E27FC236}">
                <a16:creationId xmlns:a16="http://schemas.microsoft.com/office/drawing/2014/main" id="{FA4DF8AC-8BE3-C62B-5A23-8156A6E33DBE}"/>
              </a:ext>
            </a:extLst>
          </p:cNvPr>
          <p:cNvSpPr>
            <a:spLocks noGrp="1"/>
          </p:cNvSpPr>
          <p:nvPr>
            <p:ph idx="1"/>
          </p:nvPr>
        </p:nvSpPr>
        <p:spPr/>
        <p:txBody>
          <a:bodyPr vert="horz" lIns="91440" tIns="45720" rIns="91440" bIns="45720" rtlCol="0" anchor="t">
            <a:normAutofit/>
          </a:bodyPr>
          <a:lstStyle/>
          <a:p>
            <a:r>
              <a:rPr lang="en-US" dirty="0">
                <a:ea typeface="+mj-lt"/>
                <a:cs typeface="+mj-lt"/>
              </a:rPr>
              <a:t>This process demonstrated in code on the last slide of predicting a future value (regression), and adding it back into the input (auto), is why GPT is sometimes described as 'autoregressive'.</a:t>
            </a:r>
            <a:endParaRPr lang="en-US" dirty="0"/>
          </a:p>
        </p:txBody>
      </p:sp>
    </p:spTree>
    <p:extLst>
      <p:ext uri="{BB962C8B-B14F-4D97-AF65-F5344CB8AC3E}">
        <p14:creationId xmlns:p14="http://schemas.microsoft.com/office/powerpoint/2010/main" val="34897641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53AA40-9C26-124B-95FE-F7ABF45E5F29}"/>
              </a:ext>
            </a:extLst>
          </p:cNvPr>
          <p:cNvSpPr>
            <a:spLocks noGrp="1"/>
          </p:cNvSpPr>
          <p:nvPr>
            <p:ph type="title"/>
          </p:nvPr>
        </p:nvSpPr>
        <p:spPr/>
        <p:txBody>
          <a:bodyPr/>
          <a:lstStyle/>
          <a:p>
            <a:r>
              <a:rPr lang="en-US" dirty="0"/>
              <a:t>Take a Walk on the 'Random' Side </a:t>
            </a:r>
          </a:p>
        </p:txBody>
      </p:sp>
      <p:sp>
        <p:nvSpPr>
          <p:cNvPr id="3" name="Content Placeholder 2">
            <a:extLst>
              <a:ext uri="{FF2B5EF4-FFF2-40B4-BE49-F238E27FC236}">
                <a16:creationId xmlns:a16="http://schemas.microsoft.com/office/drawing/2014/main" id="{FA4DF8AC-8BE3-C62B-5A23-8156A6E33DBE}"/>
              </a:ext>
            </a:extLst>
          </p:cNvPr>
          <p:cNvSpPr>
            <a:spLocks noGrp="1"/>
          </p:cNvSpPr>
          <p:nvPr>
            <p:ph idx="1"/>
          </p:nvPr>
        </p:nvSpPr>
        <p:spPr/>
        <p:txBody>
          <a:bodyPr vert="horz" lIns="91440" tIns="45720" rIns="91440" bIns="45720" rtlCol="0" anchor="t">
            <a:normAutofit/>
          </a:bodyPr>
          <a:lstStyle/>
          <a:p>
            <a:r>
              <a:rPr lang="en-US" dirty="0">
                <a:ea typeface="+mj-lt"/>
                <a:cs typeface="+mj-lt"/>
              </a:rPr>
              <a:t>Noun. 1. </a:t>
            </a:r>
            <a:r>
              <a:rPr lang="en-US" b="1" dirty="0">
                <a:ea typeface="+mj-lt"/>
                <a:cs typeface="+mj-lt"/>
              </a:rPr>
              <a:t>stochasticity </a:t>
            </a:r>
            <a:r>
              <a:rPr lang="en-US" dirty="0">
                <a:ea typeface="+mj-lt"/>
                <a:cs typeface="+mj-lt"/>
              </a:rPr>
              <a:t>- the quality of lacking any predictable order or plan.</a:t>
            </a:r>
          </a:p>
          <a:p>
            <a:pPr>
              <a:buClr>
                <a:srgbClr val="8AD0D6"/>
              </a:buClr>
            </a:pPr>
            <a:endParaRPr lang="en-US" dirty="0"/>
          </a:p>
        </p:txBody>
      </p:sp>
      <p:sp>
        <p:nvSpPr>
          <p:cNvPr id="4" name="TextBox 3">
            <a:extLst>
              <a:ext uri="{FF2B5EF4-FFF2-40B4-BE49-F238E27FC236}">
                <a16:creationId xmlns:a16="http://schemas.microsoft.com/office/drawing/2014/main" id="{ABEB1A73-C723-9B89-EA9B-B700CF1A1D5B}"/>
              </a:ext>
            </a:extLst>
          </p:cNvPr>
          <p:cNvSpPr txBox="1"/>
          <p:nvPr/>
        </p:nvSpPr>
        <p:spPr>
          <a:xfrm>
            <a:off x="7469372" y="1311348"/>
            <a:ext cx="285306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Apologies to Lou Reed</a:t>
            </a:r>
          </a:p>
        </p:txBody>
      </p:sp>
      <p:sp>
        <p:nvSpPr>
          <p:cNvPr id="6" name="TextBox 5">
            <a:extLst>
              <a:ext uri="{FF2B5EF4-FFF2-40B4-BE49-F238E27FC236}">
                <a16:creationId xmlns:a16="http://schemas.microsoft.com/office/drawing/2014/main" id="{EB5BAA13-0637-8587-EC6E-344138317CEF}"/>
              </a:ext>
            </a:extLst>
          </p:cNvPr>
          <p:cNvSpPr txBox="1"/>
          <p:nvPr/>
        </p:nvSpPr>
        <p:spPr>
          <a:xfrm>
            <a:off x="1860699" y="3544186"/>
            <a:ext cx="7744045" cy="1569660"/>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latin typeface="Consolas"/>
                <a:ea typeface="+mn-lt"/>
                <a:cs typeface="+mn-lt"/>
              </a:rPr>
              <a:t>inputs = [1, 0, 2, 4] # "not" "all" "heroes" "wear"</a:t>
            </a:r>
            <a:endParaRPr lang="en-US" sz="1200">
              <a:latin typeface="Consolas"/>
            </a:endParaRPr>
          </a:p>
          <a:p>
            <a:r>
              <a:rPr lang="en-US" sz="1200" dirty="0">
                <a:latin typeface="Consolas"/>
                <a:ea typeface="+mn-lt"/>
                <a:cs typeface="+mn-lt"/>
              </a:rPr>
              <a:t>output = </a:t>
            </a:r>
            <a:r>
              <a:rPr lang="en-US" sz="1200" dirty="0" err="1">
                <a:latin typeface="Consolas"/>
                <a:ea typeface="+mn-lt"/>
                <a:cs typeface="+mn-lt"/>
              </a:rPr>
              <a:t>gpt</a:t>
            </a:r>
            <a:r>
              <a:rPr lang="en-US" sz="1200" dirty="0">
                <a:latin typeface="Consolas"/>
                <a:ea typeface="+mn-lt"/>
                <a:cs typeface="+mn-lt"/>
              </a:rPr>
              <a:t>(inputs)</a:t>
            </a:r>
            <a:endParaRPr lang="en-US" sz="1200">
              <a:latin typeface="Consolas"/>
              <a:ea typeface="+mn-lt"/>
              <a:cs typeface="+mn-lt"/>
            </a:endParaRPr>
          </a:p>
          <a:p>
            <a:endParaRPr lang="en-US" sz="1200" dirty="0">
              <a:latin typeface="Consolas"/>
              <a:ea typeface="+mn-lt"/>
              <a:cs typeface="+mn-lt"/>
            </a:endParaRPr>
          </a:p>
          <a:p>
            <a:r>
              <a:rPr lang="en-US" sz="1200" dirty="0" err="1">
                <a:latin typeface="Consolas"/>
                <a:ea typeface="+mn-lt"/>
                <a:cs typeface="+mn-lt"/>
              </a:rPr>
              <a:t>np.random.choice</a:t>
            </a:r>
            <a:r>
              <a:rPr lang="en-US" sz="1200" dirty="0">
                <a:latin typeface="Consolas"/>
                <a:ea typeface="+mn-lt"/>
                <a:cs typeface="+mn-lt"/>
              </a:rPr>
              <a:t>(</a:t>
            </a:r>
            <a:r>
              <a:rPr lang="en-US" sz="1200" dirty="0" err="1">
                <a:latin typeface="Consolas"/>
                <a:ea typeface="+mn-lt"/>
                <a:cs typeface="+mn-lt"/>
              </a:rPr>
              <a:t>np.arange</a:t>
            </a:r>
            <a:r>
              <a:rPr lang="en-US" sz="1200" dirty="0">
                <a:latin typeface="Consolas"/>
                <a:ea typeface="+mn-lt"/>
                <a:cs typeface="+mn-lt"/>
              </a:rPr>
              <a:t>(</a:t>
            </a:r>
            <a:r>
              <a:rPr lang="en-US" sz="1200" dirty="0" err="1">
                <a:latin typeface="Consolas"/>
                <a:ea typeface="+mn-lt"/>
                <a:cs typeface="+mn-lt"/>
              </a:rPr>
              <a:t>vocab_size</a:t>
            </a:r>
            <a:r>
              <a:rPr lang="en-US" sz="1200" dirty="0">
                <a:latin typeface="Consolas"/>
                <a:ea typeface="+mn-lt"/>
                <a:cs typeface="+mn-lt"/>
              </a:rPr>
              <a:t>), p=output[-1]) # capes</a:t>
            </a:r>
            <a:endParaRPr lang="en-US" sz="1200">
              <a:latin typeface="Consolas"/>
            </a:endParaRPr>
          </a:p>
          <a:p>
            <a:r>
              <a:rPr lang="en-US" sz="1200" dirty="0" err="1">
                <a:latin typeface="Consolas"/>
                <a:ea typeface="+mn-lt"/>
                <a:cs typeface="+mn-lt"/>
              </a:rPr>
              <a:t>np.random.choice</a:t>
            </a:r>
            <a:r>
              <a:rPr lang="en-US" sz="1200" dirty="0">
                <a:latin typeface="Consolas"/>
                <a:ea typeface="+mn-lt"/>
                <a:cs typeface="+mn-lt"/>
              </a:rPr>
              <a:t>(</a:t>
            </a:r>
            <a:r>
              <a:rPr lang="en-US" sz="1200" dirty="0" err="1">
                <a:latin typeface="Consolas"/>
                <a:ea typeface="+mn-lt"/>
                <a:cs typeface="+mn-lt"/>
              </a:rPr>
              <a:t>np.arange</a:t>
            </a:r>
            <a:r>
              <a:rPr lang="en-US" sz="1200" dirty="0">
                <a:latin typeface="Consolas"/>
                <a:ea typeface="+mn-lt"/>
                <a:cs typeface="+mn-lt"/>
              </a:rPr>
              <a:t>(</a:t>
            </a:r>
            <a:r>
              <a:rPr lang="en-US" sz="1200" dirty="0" err="1">
                <a:latin typeface="Consolas"/>
                <a:ea typeface="+mn-lt"/>
                <a:cs typeface="+mn-lt"/>
              </a:rPr>
              <a:t>vocab_size</a:t>
            </a:r>
            <a:r>
              <a:rPr lang="en-US" sz="1200" dirty="0">
                <a:latin typeface="Consolas"/>
                <a:ea typeface="+mn-lt"/>
                <a:cs typeface="+mn-lt"/>
              </a:rPr>
              <a:t>), p=output[-1]) # hats</a:t>
            </a:r>
            <a:endParaRPr lang="en-US" sz="1200">
              <a:latin typeface="Consolas"/>
            </a:endParaRPr>
          </a:p>
          <a:p>
            <a:r>
              <a:rPr lang="en-US" sz="1200" dirty="0" err="1">
                <a:latin typeface="Consolas"/>
                <a:ea typeface="+mn-lt"/>
                <a:cs typeface="+mn-lt"/>
              </a:rPr>
              <a:t>np.random.choice</a:t>
            </a:r>
            <a:r>
              <a:rPr lang="en-US" sz="1200" dirty="0">
                <a:latin typeface="Consolas"/>
                <a:ea typeface="+mn-lt"/>
                <a:cs typeface="+mn-lt"/>
              </a:rPr>
              <a:t>(</a:t>
            </a:r>
            <a:r>
              <a:rPr lang="en-US" sz="1200" dirty="0" err="1">
                <a:latin typeface="Consolas"/>
                <a:ea typeface="+mn-lt"/>
                <a:cs typeface="+mn-lt"/>
              </a:rPr>
              <a:t>np.arange</a:t>
            </a:r>
            <a:r>
              <a:rPr lang="en-US" sz="1200" dirty="0">
                <a:latin typeface="Consolas"/>
                <a:ea typeface="+mn-lt"/>
                <a:cs typeface="+mn-lt"/>
              </a:rPr>
              <a:t>(</a:t>
            </a:r>
            <a:r>
              <a:rPr lang="en-US" sz="1200" dirty="0" err="1">
                <a:latin typeface="Consolas"/>
                <a:ea typeface="+mn-lt"/>
                <a:cs typeface="+mn-lt"/>
              </a:rPr>
              <a:t>vocab_size</a:t>
            </a:r>
            <a:r>
              <a:rPr lang="en-US" sz="1200" dirty="0">
                <a:latin typeface="Consolas"/>
                <a:ea typeface="+mn-lt"/>
                <a:cs typeface="+mn-lt"/>
              </a:rPr>
              <a:t>), p=output[-1]) # capes</a:t>
            </a:r>
            <a:endParaRPr lang="en-US" sz="1200">
              <a:latin typeface="Consolas"/>
            </a:endParaRPr>
          </a:p>
          <a:p>
            <a:r>
              <a:rPr lang="en-US" sz="1200" dirty="0" err="1">
                <a:latin typeface="Consolas"/>
                <a:ea typeface="+mn-lt"/>
                <a:cs typeface="+mn-lt"/>
              </a:rPr>
              <a:t>np.random.choice</a:t>
            </a:r>
            <a:r>
              <a:rPr lang="en-US" sz="1200" dirty="0">
                <a:latin typeface="Consolas"/>
                <a:ea typeface="+mn-lt"/>
                <a:cs typeface="+mn-lt"/>
              </a:rPr>
              <a:t>(</a:t>
            </a:r>
            <a:r>
              <a:rPr lang="en-US" sz="1200" dirty="0" err="1">
                <a:latin typeface="Consolas"/>
                <a:ea typeface="+mn-lt"/>
                <a:cs typeface="+mn-lt"/>
              </a:rPr>
              <a:t>np.arange</a:t>
            </a:r>
            <a:r>
              <a:rPr lang="en-US" sz="1200" dirty="0">
                <a:latin typeface="Consolas"/>
                <a:ea typeface="+mn-lt"/>
                <a:cs typeface="+mn-lt"/>
              </a:rPr>
              <a:t>(</a:t>
            </a:r>
            <a:r>
              <a:rPr lang="en-US" sz="1200" dirty="0" err="1">
                <a:latin typeface="Consolas"/>
                <a:ea typeface="+mn-lt"/>
                <a:cs typeface="+mn-lt"/>
              </a:rPr>
              <a:t>vocab_size</a:t>
            </a:r>
            <a:r>
              <a:rPr lang="en-US" sz="1200" dirty="0">
                <a:latin typeface="Consolas"/>
                <a:ea typeface="+mn-lt"/>
                <a:cs typeface="+mn-lt"/>
              </a:rPr>
              <a:t>), p=output[-1]) # capes</a:t>
            </a:r>
            <a:endParaRPr lang="en-US" sz="1200">
              <a:latin typeface="Consolas"/>
            </a:endParaRPr>
          </a:p>
          <a:p>
            <a:r>
              <a:rPr lang="en-US" sz="1200" dirty="0" err="1">
                <a:latin typeface="Consolas"/>
                <a:ea typeface="+mn-lt"/>
                <a:cs typeface="+mn-lt"/>
              </a:rPr>
              <a:t>np.random.choice</a:t>
            </a:r>
            <a:r>
              <a:rPr lang="en-US" sz="1200" dirty="0">
                <a:latin typeface="Consolas"/>
                <a:ea typeface="+mn-lt"/>
                <a:cs typeface="+mn-lt"/>
              </a:rPr>
              <a:t>(</a:t>
            </a:r>
            <a:r>
              <a:rPr lang="en-US" sz="1200" dirty="0" err="1">
                <a:latin typeface="Consolas"/>
                <a:ea typeface="+mn-lt"/>
                <a:cs typeface="+mn-lt"/>
              </a:rPr>
              <a:t>np.arange</a:t>
            </a:r>
            <a:r>
              <a:rPr lang="en-US" sz="1200" dirty="0">
                <a:latin typeface="Consolas"/>
                <a:ea typeface="+mn-lt"/>
                <a:cs typeface="+mn-lt"/>
              </a:rPr>
              <a:t>(</a:t>
            </a:r>
            <a:r>
              <a:rPr lang="en-US" sz="1200" dirty="0" err="1">
                <a:latin typeface="Consolas"/>
                <a:ea typeface="+mn-lt"/>
                <a:cs typeface="+mn-lt"/>
              </a:rPr>
              <a:t>vocab_size</a:t>
            </a:r>
            <a:r>
              <a:rPr lang="en-US" sz="1200" dirty="0">
                <a:latin typeface="Consolas"/>
                <a:ea typeface="+mn-lt"/>
                <a:cs typeface="+mn-lt"/>
              </a:rPr>
              <a:t>), p=output[-1]) # pants</a:t>
            </a:r>
            <a:endParaRPr lang="en-US" dirty="0">
              <a:latin typeface="Consolas"/>
            </a:endParaRPr>
          </a:p>
        </p:txBody>
      </p:sp>
    </p:spTree>
    <p:extLst>
      <p:ext uri="{BB962C8B-B14F-4D97-AF65-F5344CB8AC3E}">
        <p14:creationId xmlns:p14="http://schemas.microsoft.com/office/powerpoint/2010/main" val="23425547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754D4A-95F7-5C82-54E6-C27EF861E2A7}"/>
              </a:ext>
            </a:extLst>
          </p:cNvPr>
          <p:cNvSpPr>
            <a:spLocks noGrp="1"/>
          </p:cNvSpPr>
          <p:nvPr>
            <p:ph type="title"/>
          </p:nvPr>
        </p:nvSpPr>
        <p:spPr/>
        <p:txBody>
          <a:bodyPr/>
          <a:lstStyle/>
          <a:p>
            <a:r>
              <a:rPr lang="en-US" dirty="0"/>
              <a:t>Different Sentences, Same Input</a:t>
            </a:r>
          </a:p>
        </p:txBody>
      </p:sp>
      <p:sp>
        <p:nvSpPr>
          <p:cNvPr id="3" name="Content Placeholder 2">
            <a:extLst>
              <a:ext uri="{FF2B5EF4-FFF2-40B4-BE49-F238E27FC236}">
                <a16:creationId xmlns:a16="http://schemas.microsoft.com/office/drawing/2014/main" id="{92C03453-3F44-0501-C1EB-EB5998FBFA8A}"/>
              </a:ext>
            </a:extLst>
          </p:cNvPr>
          <p:cNvSpPr>
            <a:spLocks noGrp="1"/>
          </p:cNvSpPr>
          <p:nvPr>
            <p:ph idx="1"/>
          </p:nvPr>
        </p:nvSpPr>
        <p:spPr/>
        <p:txBody>
          <a:bodyPr vert="horz" lIns="91440" tIns="45720" rIns="91440" bIns="45720" rtlCol="0" anchor="t">
            <a:normAutofit/>
          </a:bodyPr>
          <a:lstStyle/>
          <a:p>
            <a:r>
              <a:rPr lang="en-US" dirty="0"/>
              <a:t>Top-K</a:t>
            </a:r>
          </a:p>
          <a:p>
            <a:pPr lvl="1">
              <a:buClr>
                <a:srgbClr val="8AD0D6"/>
              </a:buClr>
            </a:pPr>
            <a:r>
              <a:rPr lang="en-US" dirty="0"/>
              <a:t>Sample from a shortlist of the top three tokens.</a:t>
            </a:r>
          </a:p>
          <a:p>
            <a:pPr>
              <a:buClr>
                <a:srgbClr val="8AD0D6"/>
              </a:buClr>
            </a:pPr>
            <a:r>
              <a:rPr lang="en-US" dirty="0"/>
              <a:t>Top-P (nucleus sampling)</a:t>
            </a:r>
          </a:p>
          <a:p>
            <a:pPr lvl="1">
              <a:buClr>
                <a:srgbClr val="8AD0D6"/>
              </a:buClr>
            </a:pPr>
            <a:r>
              <a:rPr lang="en-US" dirty="0">
                <a:ea typeface="+mj-lt"/>
                <a:cs typeface="+mj-lt"/>
              </a:rPr>
              <a:t>Sample from amongst from the smallest possible set of words whose cumulative probability exceeds the probability p.</a:t>
            </a:r>
            <a:endParaRPr lang="en-US" dirty="0"/>
          </a:p>
          <a:p>
            <a:pPr>
              <a:buClr>
                <a:srgbClr val="8AD0D6"/>
              </a:buClr>
            </a:pPr>
            <a:r>
              <a:rPr lang="en-US" dirty="0"/>
              <a:t>Temperature</a:t>
            </a:r>
          </a:p>
          <a:p>
            <a:pPr lvl="1">
              <a:buClr>
                <a:srgbClr val="8AD0D6"/>
              </a:buClr>
            </a:pPr>
            <a:r>
              <a:rPr lang="en-US" dirty="0">
                <a:ea typeface="+mj-lt"/>
                <a:cs typeface="+mj-lt"/>
              </a:rPr>
              <a:t>Temperature is a number used to tune the degree of randomness. A lower temperature means less randomness; a temperature of 0 will always yield the same output. High temperature means more randomness, which can help the model give more creative outputs.</a:t>
            </a:r>
          </a:p>
        </p:txBody>
      </p:sp>
    </p:spTree>
    <p:extLst>
      <p:ext uri="{BB962C8B-B14F-4D97-AF65-F5344CB8AC3E}">
        <p14:creationId xmlns:p14="http://schemas.microsoft.com/office/powerpoint/2010/main" val="15374614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E23524-EDEF-E350-C4B5-95B4CA041B8A}"/>
              </a:ext>
            </a:extLst>
          </p:cNvPr>
          <p:cNvSpPr>
            <a:spLocks noGrp="1"/>
          </p:cNvSpPr>
          <p:nvPr>
            <p:ph type="title"/>
          </p:nvPr>
        </p:nvSpPr>
        <p:spPr/>
        <p:txBody>
          <a:bodyPr/>
          <a:lstStyle/>
          <a:p>
            <a:r>
              <a:rPr lang="en-US" dirty="0"/>
              <a:t>Acknowledgement</a:t>
            </a:r>
          </a:p>
        </p:txBody>
      </p:sp>
      <p:sp>
        <p:nvSpPr>
          <p:cNvPr id="3" name="Content Placeholder 2">
            <a:extLst>
              <a:ext uri="{FF2B5EF4-FFF2-40B4-BE49-F238E27FC236}">
                <a16:creationId xmlns:a16="http://schemas.microsoft.com/office/drawing/2014/main" id="{24230DAB-8429-7108-0608-3AC9B02FBD54}"/>
              </a:ext>
            </a:extLst>
          </p:cNvPr>
          <p:cNvSpPr>
            <a:spLocks noGrp="1"/>
          </p:cNvSpPr>
          <p:nvPr>
            <p:ph idx="1"/>
          </p:nvPr>
        </p:nvSpPr>
        <p:spPr/>
        <p:txBody>
          <a:bodyPr vert="horz" lIns="91440" tIns="45720" rIns="91440" bIns="45720" rtlCol="0" anchor="t">
            <a:normAutofit/>
          </a:bodyPr>
          <a:lstStyle/>
          <a:p>
            <a:r>
              <a:rPr lang="en-US" dirty="0">
                <a:ea typeface="+mj-lt"/>
                <a:cs typeface="+mj-lt"/>
              </a:rPr>
              <a:t>https://jaykmody.com/blog/gpt-from-scratch</a:t>
            </a:r>
            <a:endParaRPr lang="en-US"/>
          </a:p>
        </p:txBody>
      </p:sp>
    </p:spTree>
    <p:extLst>
      <p:ext uri="{BB962C8B-B14F-4D97-AF65-F5344CB8AC3E}">
        <p14:creationId xmlns:p14="http://schemas.microsoft.com/office/powerpoint/2010/main" val="38291201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53AA40-9C26-124B-95FE-F7ABF45E5F29}"/>
              </a:ext>
            </a:extLst>
          </p:cNvPr>
          <p:cNvSpPr>
            <a:spLocks noGrp="1"/>
          </p:cNvSpPr>
          <p:nvPr>
            <p:ph type="title"/>
          </p:nvPr>
        </p:nvSpPr>
        <p:spPr/>
        <p:txBody>
          <a:bodyPr/>
          <a:lstStyle/>
          <a:p>
            <a:r>
              <a:rPr lang="en-US" dirty="0"/>
              <a:t>Training</a:t>
            </a:r>
          </a:p>
        </p:txBody>
      </p:sp>
      <p:sp>
        <p:nvSpPr>
          <p:cNvPr id="3" name="Content Placeholder 2">
            <a:extLst>
              <a:ext uri="{FF2B5EF4-FFF2-40B4-BE49-F238E27FC236}">
                <a16:creationId xmlns:a16="http://schemas.microsoft.com/office/drawing/2014/main" id="{FA4DF8AC-8BE3-C62B-5A23-8156A6E33DBE}"/>
              </a:ext>
            </a:extLst>
          </p:cNvPr>
          <p:cNvSpPr>
            <a:spLocks noGrp="1"/>
          </p:cNvSpPr>
          <p:nvPr>
            <p:ph idx="1"/>
          </p:nvPr>
        </p:nvSpPr>
        <p:spPr>
          <a:xfrm>
            <a:off x="1103312" y="2052918"/>
            <a:ext cx="3574911" cy="4195481"/>
          </a:xfrm>
        </p:spPr>
        <p:txBody>
          <a:bodyPr vert="horz" lIns="91440" tIns="45720" rIns="91440" bIns="45720" rtlCol="0" anchor="t">
            <a:normAutofit/>
          </a:bodyPr>
          <a:lstStyle/>
          <a:p>
            <a:r>
              <a:rPr lang="en-US" dirty="0">
                <a:ea typeface="+mj-lt"/>
                <a:cs typeface="+mj-lt"/>
              </a:rPr>
              <a:t>A GPT AI model like any other neural network- using gradient descent with respect to some loss function. </a:t>
            </a:r>
            <a:endParaRPr lang="en-US"/>
          </a:p>
          <a:p>
            <a:pPr>
              <a:buClr>
                <a:srgbClr val="8AD0D6"/>
              </a:buClr>
            </a:pPr>
            <a:r>
              <a:rPr lang="en-US" dirty="0">
                <a:ea typeface="+mj-lt"/>
                <a:cs typeface="+mj-lt"/>
              </a:rPr>
              <a:t>A </a:t>
            </a:r>
            <a:r>
              <a:rPr lang="en-US" i="1" dirty="0">
                <a:ea typeface="+mj-lt"/>
                <a:cs typeface="+mj-lt"/>
              </a:rPr>
              <a:t>cross entropy </a:t>
            </a:r>
            <a:r>
              <a:rPr lang="en-US" dirty="0">
                <a:ea typeface="+mj-lt"/>
                <a:cs typeface="+mj-lt"/>
              </a:rPr>
              <a:t>loss function is used for a GPT. </a:t>
            </a:r>
            <a:endParaRPr lang="en-US" dirty="0"/>
          </a:p>
        </p:txBody>
      </p:sp>
      <p:sp>
        <p:nvSpPr>
          <p:cNvPr id="5" name="TextBox 4">
            <a:extLst>
              <a:ext uri="{FF2B5EF4-FFF2-40B4-BE49-F238E27FC236}">
                <a16:creationId xmlns:a16="http://schemas.microsoft.com/office/drawing/2014/main" id="{94C341CA-F710-FD83-4BCA-C24DD0647ACC}"/>
              </a:ext>
            </a:extLst>
          </p:cNvPr>
          <p:cNvSpPr txBox="1"/>
          <p:nvPr/>
        </p:nvSpPr>
        <p:spPr>
          <a:xfrm>
            <a:off x="5030994" y="994778"/>
            <a:ext cx="6803305" cy="5447645"/>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latin typeface="Consolas"/>
                <a:ea typeface="+mn-lt"/>
                <a:cs typeface="+mn-lt"/>
              </a:rPr>
              <a:t>def </a:t>
            </a:r>
            <a:r>
              <a:rPr lang="en-US" sz="1200" dirty="0" err="1">
                <a:latin typeface="Consolas"/>
                <a:ea typeface="+mn-lt"/>
                <a:cs typeface="+mn-lt"/>
              </a:rPr>
              <a:t>lm_loss</a:t>
            </a:r>
            <a:r>
              <a:rPr lang="en-US" sz="1200" dirty="0">
                <a:latin typeface="Consolas"/>
                <a:ea typeface="+mn-lt"/>
                <a:cs typeface="+mn-lt"/>
              </a:rPr>
              <a:t>(inputs: list[int], params) -&gt; float:</a:t>
            </a:r>
            <a:endParaRPr lang="en-US" sz="1200" dirty="0">
              <a:latin typeface="Consolas"/>
            </a:endParaRPr>
          </a:p>
          <a:p>
            <a:r>
              <a:rPr lang="en-US" sz="1200" dirty="0">
                <a:latin typeface="Consolas"/>
                <a:ea typeface="+mn-lt"/>
                <a:cs typeface="+mn-lt"/>
              </a:rPr>
              <a:t>    # the labels y are just the input shifted 1 to the left</a:t>
            </a:r>
            <a:endParaRPr lang="en-US" sz="1200" dirty="0">
              <a:latin typeface="Consolas"/>
            </a:endParaRPr>
          </a:p>
          <a:p>
            <a:r>
              <a:rPr lang="en-US" sz="1200" dirty="0">
                <a:latin typeface="Consolas"/>
                <a:ea typeface="+mn-lt"/>
                <a:cs typeface="+mn-lt"/>
              </a:rPr>
              <a:t>    #</a:t>
            </a:r>
            <a:endParaRPr lang="en-US" sz="1200" dirty="0">
              <a:latin typeface="Consolas"/>
            </a:endParaRPr>
          </a:p>
          <a:p>
            <a:r>
              <a:rPr lang="en-US" sz="1200" dirty="0">
                <a:latin typeface="Consolas"/>
                <a:ea typeface="+mn-lt"/>
                <a:cs typeface="+mn-lt"/>
              </a:rPr>
              <a:t>    # inputs = [not,     all,   heroes,   wear,   capes]</a:t>
            </a:r>
          </a:p>
          <a:p>
            <a:r>
              <a:rPr lang="en-US" sz="1200" dirty="0">
                <a:latin typeface="Consolas"/>
                <a:ea typeface="+mn-lt"/>
                <a:cs typeface="+mn-lt"/>
              </a:rPr>
              <a:t>    #      x = [not,     all,   heroes,   wear]</a:t>
            </a:r>
            <a:endParaRPr lang="en-US" sz="1200" dirty="0">
              <a:latin typeface="Consolas"/>
            </a:endParaRPr>
          </a:p>
          <a:p>
            <a:r>
              <a:rPr lang="en-US" sz="1200" dirty="0">
                <a:latin typeface="Consolas"/>
                <a:ea typeface="+mn-lt"/>
                <a:cs typeface="+mn-lt"/>
              </a:rPr>
              <a:t>    #      y = [all,  heroes,     wear,  capes]</a:t>
            </a:r>
            <a:endParaRPr lang="en-US" sz="1200" dirty="0">
              <a:latin typeface="Consolas"/>
            </a:endParaRPr>
          </a:p>
          <a:p>
            <a:r>
              <a:rPr lang="en-US" sz="1200" dirty="0">
                <a:latin typeface="Consolas"/>
                <a:ea typeface="+mn-lt"/>
                <a:cs typeface="+mn-lt"/>
              </a:rPr>
              <a:t>    #</a:t>
            </a:r>
            <a:endParaRPr lang="en-US" sz="1200" dirty="0">
              <a:latin typeface="Consolas"/>
            </a:endParaRPr>
          </a:p>
          <a:p>
            <a:r>
              <a:rPr lang="en-US" sz="1200" dirty="0">
                <a:latin typeface="Consolas"/>
                <a:ea typeface="+mn-lt"/>
                <a:cs typeface="+mn-lt"/>
              </a:rPr>
              <a:t>    # of course, we don't have a label for inputs[-1], so we exclude it from x</a:t>
            </a:r>
            <a:endParaRPr lang="en-US" sz="1200" dirty="0">
              <a:latin typeface="Consolas"/>
            </a:endParaRPr>
          </a:p>
          <a:p>
            <a:r>
              <a:rPr lang="en-US" sz="1200" dirty="0">
                <a:latin typeface="Consolas"/>
                <a:ea typeface="+mn-lt"/>
                <a:cs typeface="+mn-lt"/>
              </a:rPr>
              <a:t>    #</a:t>
            </a:r>
          </a:p>
          <a:p>
            <a:r>
              <a:rPr lang="en-US" sz="1200" dirty="0">
                <a:latin typeface="Consolas"/>
                <a:ea typeface="+mn-lt"/>
                <a:cs typeface="+mn-lt"/>
              </a:rPr>
              <a:t>    # as such, for N inputs, we have N - 1 language modeling example pairs</a:t>
            </a:r>
            <a:endParaRPr lang="en-US" sz="1200" dirty="0">
              <a:latin typeface="Consolas"/>
            </a:endParaRPr>
          </a:p>
          <a:p>
            <a:r>
              <a:rPr lang="en-US" sz="1200" dirty="0">
                <a:latin typeface="Consolas"/>
                <a:ea typeface="+mn-lt"/>
                <a:cs typeface="+mn-lt"/>
              </a:rPr>
              <a:t>    x, y = inputs[:-1], inputs[1:]</a:t>
            </a:r>
            <a:endParaRPr lang="en-US" sz="1200" dirty="0">
              <a:latin typeface="Consolas"/>
            </a:endParaRPr>
          </a:p>
          <a:p>
            <a:endParaRPr lang="en-US" sz="1200" dirty="0">
              <a:latin typeface="Consolas"/>
            </a:endParaRPr>
          </a:p>
          <a:p>
            <a:r>
              <a:rPr lang="en-US" sz="1200" dirty="0">
                <a:latin typeface="Consolas"/>
                <a:ea typeface="+mn-lt"/>
                <a:cs typeface="+mn-lt"/>
              </a:rPr>
              <a:t>    # forward pass</a:t>
            </a:r>
            <a:endParaRPr lang="en-US" sz="1200" dirty="0">
              <a:latin typeface="Consolas"/>
            </a:endParaRPr>
          </a:p>
          <a:p>
            <a:r>
              <a:rPr lang="en-US" sz="1200" dirty="0">
                <a:latin typeface="Consolas"/>
                <a:ea typeface="+mn-lt"/>
                <a:cs typeface="+mn-lt"/>
              </a:rPr>
              <a:t>    # all the predicted next token probability distributions at each position</a:t>
            </a:r>
            <a:endParaRPr lang="en-US" sz="1200" dirty="0">
              <a:latin typeface="Consolas"/>
            </a:endParaRPr>
          </a:p>
          <a:p>
            <a:r>
              <a:rPr lang="en-US" sz="1200" dirty="0">
                <a:latin typeface="Consolas"/>
                <a:ea typeface="+mn-lt"/>
                <a:cs typeface="+mn-lt"/>
              </a:rPr>
              <a:t>    output = </a:t>
            </a:r>
            <a:r>
              <a:rPr lang="en-US" sz="1200" dirty="0" err="1">
                <a:latin typeface="Consolas"/>
                <a:ea typeface="+mn-lt"/>
                <a:cs typeface="+mn-lt"/>
              </a:rPr>
              <a:t>gpt</a:t>
            </a:r>
            <a:r>
              <a:rPr lang="en-US" sz="1200" dirty="0">
                <a:latin typeface="Consolas"/>
                <a:ea typeface="+mn-lt"/>
                <a:cs typeface="+mn-lt"/>
              </a:rPr>
              <a:t>(x, params)</a:t>
            </a:r>
            <a:endParaRPr lang="en-US" sz="1200" dirty="0">
              <a:latin typeface="Consolas"/>
            </a:endParaRPr>
          </a:p>
          <a:p>
            <a:endParaRPr lang="en-US" sz="1200" dirty="0">
              <a:latin typeface="Consolas"/>
            </a:endParaRPr>
          </a:p>
          <a:p>
            <a:r>
              <a:rPr lang="en-US" sz="1200" dirty="0">
                <a:latin typeface="Consolas"/>
                <a:ea typeface="+mn-lt"/>
                <a:cs typeface="+mn-lt"/>
              </a:rPr>
              <a:t>    # cross entropy loss</a:t>
            </a:r>
            <a:endParaRPr lang="en-US" sz="1200" dirty="0">
              <a:latin typeface="Consolas"/>
            </a:endParaRPr>
          </a:p>
          <a:p>
            <a:r>
              <a:rPr lang="en-US" sz="1200" dirty="0">
                <a:latin typeface="Consolas"/>
                <a:ea typeface="+mn-lt"/>
                <a:cs typeface="+mn-lt"/>
              </a:rPr>
              <a:t>    # we take the average over all N-1 examples</a:t>
            </a:r>
            <a:endParaRPr lang="en-US" sz="1200" dirty="0">
              <a:latin typeface="Consolas"/>
            </a:endParaRPr>
          </a:p>
          <a:p>
            <a:r>
              <a:rPr lang="en-US" sz="1200" dirty="0">
                <a:latin typeface="Consolas"/>
                <a:ea typeface="+mn-lt"/>
                <a:cs typeface="+mn-lt"/>
              </a:rPr>
              <a:t>    loss = </a:t>
            </a:r>
            <a:r>
              <a:rPr lang="en-US" sz="1200" dirty="0" err="1">
                <a:latin typeface="Consolas"/>
                <a:ea typeface="+mn-lt"/>
                <a:cs typeface="+mn-lt"/>
              </a:rPr>
              <a:t>np.mean</a:t>
            </a:r>
            <a:r>
              <a:rPr lang="en-US" sz="1200" dirty="0">
                <a:latin typeface="Consolas"/>
                <a:ea typeface="+mn-lt"/>
                <a:cs typeface="+mn-lt"/>
              </a:rPr>
              <a:t>(-np.log(output[y]))</a:t>
            </a:r>
            <a:endParaRPr lang="en-US" sz="1200" dirty="0">
              <a:latin typeface="Consolas"/>
            </a:endParaRPr>
          </a:p>
          <a:p>
            <a:endParaRPr lang="en-US" sz="1200" dirty="0">
              <a:latin typeface="Consolas"/>
            </a:endParaRPr>
          </a:p>
          <a:p>
            <a:r>
              <a:rPr lang="en-US" sz="1200" dirty="0">
                <a:latin typeface="Consolas"/>
                <a:ea typeface="+mn-lt"/>
                <a:cs typeface="+mn-lt"/>
              </a:rPr>
              <a:t>    return loss</a:t>
            </a:r>
            <a:endParaRPr lang="en-US" sz="1200" dirty="0">
              <a:latin typeface="Consolas"/>
            </a:endParaRPr>
          </a:p>
          <a:p>
            <a:endParaRPr lang="en-US" sz="1200" dirty="0">
              <a:latin typeface="Consolas"/>
            </a:endParaRPr>
          </a:p>
          <a:p>
            <a:r>
              <a:rPr lang="en-US" sz="1200" dirty="0">
                <a:latin typeface="Consolas"/>
                <a:ea typeface="+mn-lt"/>
                <a:cs typeface="+mn-lt"/>
              </a:rPr>
              <a:t>def train(texts: list[list[str]], params) -&gt; float:</a:t>
            </a:r>
            <a:endParaRPr lang="en-US" sz="1200" dirty="0">
              <a:latin typeface="Consolas"/>
            </a:endParaRPr>
          </a:p>
          <a:p>
            <a:r>
              <a:rPr lang="en-US" sz="1200" dirty="0">
                <a:latin typeface="Consolas"/>
                <a:ea typeface="+mn-lt"/>
                <a:cs typeface="+mn-lt"/>
              </a:rPr>
              <a:t>    for text in texts:</a:t>
            </a:r>
            <a:endParaRPr lang="en-US" sz="1200" dirty="0">
              <a:latin typeface="Consolas"/>
            </a:endParaRPr>
          </a:p>
          <a:p>
            <a:r>
              <a:rPr lang="en-US" sz="1200" dirty="0">
                <a:latin typeface="Consolas"/>
                <a:ea typeface="+mn-lt"/>
                <a:cs typeface="+mn-lt"/>
              </a:rPr>
              <a:t>        inputs = </a:t>
            </a:r>
            <a:r>
              <a:rPr lang="en-US" sz="1200" err="1">
                <a:latin typeface="Consolas"/>
                <a:ea typeface="+mn-lt"/>
                <a:cs typeface="+mn-lt"/>
              </a:rPr>
              <a:t>tokenizer.encode</a:t>
            </a:r>
            <a:r>
              <a:rPr lang="en-US" sz="1200" dirty="0">
                <a:latin typeface="Consolas"/>
                <a:ea typeface="+mn-lt"/>
                <a:cs typeface="+mn-lt"/>
              </a:rPr>
              <a:t>(text)</a:t>
            </a:r>
            <a:endParaRPr lang="en-US" sz="1200" dirty="0">
              <a:latin typeface="Consolas"/>
            </a:endParaRPr>
          </a:p>
          <a:p>
            <a:r>
              <a:rPr lang="en-US" sz="1200" dirty="0">
                <a:latin typeface="Consolas"/>
                <a:ea typeface="+mn-lt"/>
                <a:cs typeface="+mn-lt"/>
              </a:rPr>
              <a:t>        loss = </a:t>
            </a:r>
            <a:r>
              <a:rPr lang="en-US" sz="1200" dirty="0" err="1">
                <a:solidFill>
                  <a:srgbClr val="FFFFFF"/>
                </a:solidFill>
                <a:latin typeface="Consolas"/>
                <a:ea typeface="+mn-lt"/>
                <a:cs typeface="+mn-lt"/>
              </a:rPr>
              <a:t>lm_loss</a:t>
            </a:r>
            <a:r>
              <a:rPr lang="en-US" sz="1200" dirty="0">
                <a:latin typeface="Consolas"/>
                <a:ea typeface="+mn-lt"/>
                <a:cs typeface="+mn-lt"/>
              </a:rPr>
              <a:t>(inputs, params)</a:t>
            </a:r>
            <a:endParaRPr lang="en-US" sz="1200" dirty="0">
              <a:latin typeface="Consolas"/>
            </a:endParaRPr>
          </a:p>
          <a:p>
            <a:r>
              <a:rPr lang="en-US" sz="1200" dirty="0">
                <a:latin typeface="Consolas"/>
                <a:ea typeface="+mn-lt"/>
                <a:cs typeface="+mn-lt"/>
              </a:rPr>
              <a:t>        gradients = </a:t>
            </a:r>
            <a:r>
              <a:rPr lang="en-US" sz="1200" err="1">
                <a:latin typeface="Consolas"/>
                <a:ea typeface="+mn-lt"/>
                <a:cs typeface="+mn-lt"/>
              </a:rPr>
              <a:t>compute_gradients_via_backpropagation</a:t>
            </a:r>
            <a:r>
              <a:rPr lang="en-US" sz="1200" dirty="0">
                <a:latin typeface="Consolas"/>
                <a:ea typeface="+mn-lt"/>
                <a:cs typeface="+mn-lt"/>
              </a:rPr>
              <a:t>(loss, params)</a:t>
            </a:r>
            <a:endParaRPr lang="en-US" sz="1200" dirty="0">
              <a:latin typeface="Consolas"/>
            </a:endParaRPr>
          </a:p>
          <a:p>
            <a:r>
              <a:rPr lang="en-US" sz="1200" dirty="0">
                <a:latin typeface="Consolas"/>
                <a:ea typeface="+mn-lt"/>
                <a:cs typeface="+mn-lt"/>
              </a:rPr>
              <a:t>        params = </a:t>
            </a:r>
            <a:r>
              <a:rPr lang="en-US" sz="1200" err="1">
                <a:latin typeface="Consolas"/>
                <a:ea typeface="+mn-lt"/>
                <a:cs typeface="+mn-lt"/>
              </a:rPr>
              <a:t>gradient_descent_update_step</a:t>
            </a:r>
            <a:r>
              <a:rPr lang="en-US" sz="1200" dirty="0">
                <a:latin typeface="Consolas"/>
                <a:ea typeface="+mn-lt"/>
                <a:cs typeface="+mn-lt"/>
              </a:rPr>
              <a:t>(gradients, params)</a:t>
            </a:r>
            <a:endParaRPr lang="en-US" sz="1200" dirty="0">
              <a:latin typeface="Consolas"/>
            </a:endParaRPr>
          </a:p>
          <a:p>
            <a:r>
              <a:rPr lang="en-US" sz="1200" dirty="0">
                <a:latin typeface="Consolas"/>
                <a:ea typeface="+mn-lt"/>
                <a:cs typeface="+mn-lt"/>
              </a:rPr>
              <a:t>    return params</a:t>
            </a:r>
            <a:endParaRPr lang="en-US" dirty="0">
              <a:latin typeface="Consolas"/>
            </a:endParaRPr>
          </a:p>
        </p:txBody>
      </p:sp>
    </p:spTree>
    <p:extLst>
      <p:ext uri="{BB962C8B-B14F-4D97-AF65-F5344CB8AC3E}">
        <p14:creationId xmlns:p14="http://schemas.microsoft.com/office/powerpoint/2010/main" val="40515566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54F761-2A79-C565-8FB1-96B05ABFC134}"/>
              </a:ext>
            </a:extLst>
          </p:cNvPr>
          <p:cNvSpPr>
            <a:spLocks noGrp="1"/>
          </p:cNvSpPr>
          <p:nvPr>
            <p:ph type="title"/>
          </p:nvPr>
        </p:nvSpPr>
        <p:spPr/>
        <p:txBody>
          <a:bodyPr/>
          <a:lstStyle/>
          <a:p>
            <a:r>
              <a:rPr lang="en-US" dirty="0"/>
              <a:t>Training Code Explanation</a:t>
            </a:r>
          </a:p>
        </p:txBody>
      </p:sp>
      <p:sp>
        <p:nvSpPr>
          <p:cNvPr id="3" name="Content Placeholder 2">
            <a:extLst>
              <a:ext uri="{FF2B5EF4-FFF2-40B4-BE49-F238E27FC236}">
                <a16:creationId xmlns:a16="http://schemas.microsoft.com/office/drawing/2014/main" id="{B6F44A03-B9DC-0D9F-2AEC-A1385CEC1E3E}"/>
              </a:ext>
            </a:extLst>
          </p:cNvPr>
          <p:cNvSpPr>
            <a:spLocks noGrp="1"/>
          </p:cNvSpPr>
          <p:nvPr>
            <p:ph idx="1"/>
          </p:nvPr>
        </p:nvSpPr>
        <p:spPr/>
        <p:txBody>
          <a:bodyPr vert="horz" lIns="91440" tIns="45720" rIns="91440" bIns="45720" rtlCol="0" anchor="t">
            <a:normAutofit/>
          </a:bodyPr>
          <a:lstStyle/>
          <a:p>
            <a:r>
              <a:rPr lang="en-US" dirty="0">
                <a:ea typeface="+mj-lt"/>
                <a:cs typeface="+mj-lt"/>
              </a:rPr>
              <a:t>A function named '</a:t>
            </a:r>
            <a:r>
              <a:rPr lang="en-US" dirty="0" err="1">
                <a:ea typeface="+mj-lt"/>
                <a:cs typeface="+mj-lt"/>
              </a:rPr>
              <a:t>lm_loss</a:t>
            </a:r>
            <a:r>
              <a:rPr lang="en-US" dirty="0">
                <a:ea typeface="+mj-lt"/>
                <a:cs typeface="+mj-lt"/>
              </a:rPr>
              <a:t>' computes the language modeling loss for the given input text.</a:t>
            </a:r>
            <a:endParaRPr lang="en-US" dirty="0"/>
          </a:p>
          <a:p>
            <a:pPr>
              <a:buClr>
                <a:srgbClr val="8AD0D6"/>
              </a:buClr>
            </a:pPr>
            <a:r>
              <a:rPr lang="en-US" dirty="0">
                <a:ea typeface="+mj-lt"/>
                <a:cs typeface="+mj-lt"/>
              </a:rPr>
              <a:t>The loss determines the gradients, which are computed by a method named '</a:t>
            </a:r>
            <a:r>
              <a:rPr lang="en-US" dirty="0" err="1">
                <a:ea typeface="+mj-lt"/>
                <a:cs typeface="+mj-lt"/>
              </a:rPr>
              <a:t>compute_gradients_via_backpropagation</a:t>
            </a:r>
            <a:r>
              <a:rPr lang="en-US" dirty="0">
                <a:ea typeface="+mj-lt"/>
                <a:cs typeface="+mj-lt"/>
              </a:rPr>
              <a:t>'.</a:t>
            </a:r>
            <a:endParaRPr lang="en-US" dirty="0"/>
          </a:p>
          <a:p>
            <a:pPr>
              <a:buClr>
                <a:srgbClr val="8AD0D6"/>
              </a:buClr>
            </a:pPr>
            <a:r>
              <a:rPr lang="en-US" dirty="0">
                <a:ea typeface="+mj-lt"/>
                <a:cs typeface="+mj-lt"/>
              </a:rPr>
              <a:t>The gradients are used to update the model parameters such that the loss is minimized (gradient descent)</a:t>
            </a:r>
            <a:endParaRPr lang="en-US" dirty="0"/>
          </a:p>
        </p:txBody>
      </p:sp>
    </p:spTree>
    <p:extLst>
      <p:ext uri="{BB962C8B-B14F-4D97-AF65-F5344CB8AC3E}">
        <p14:creationId xmlns:p14="http://schemas.microsoft.com/office/powerpoint/2010/main" val="37015024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3EA990-0054-6670-76F6-D3169CB37055}"/>
              </a:ext>
            </a:extLst>
          </p:cNvPr>
          <p:cNvSpPr>
            <a:spLocks noGrp="1"/>
          </p:cNvSpPr>
          <p:nvPr>
            <p:ph type="title"/>
          </p:nvPr>
        </p:nvSpPr>
        <p:spPr/>
        <p:txBody>
          <a:bodyPr/>
          <a:lstStyle/>
          <a:p>
            <a:r>
              <a:rPr lang="en-US" dirty="0"/>
              <a:t>Loss Function</a:t>
            </a:r>
          </a:p>
        </p:txBody>
      </p:sp>
      <p:sp>
        <p:nvSpPr>
          <p:cNvPr id="3" name="Content Placeholder 2">
            <a:extLst>
              <a:ext uri="{FF2B5EF4-FFF2-40B4-BE49-F238E27FC236}">
                <a16:creationId xmlns:a16="http://schemas.microsoft.com/office/drawing/2014/main" id="{DF99532F-4754-3F33-8B96-92A64CEC760B}"/>
              </a:ext>
            </a:extLst>
          </p:cNvPr>
          <p:cNvSpPr>
            <a:spLocks noGrp="1"/>
          </p:cNvSpPr>
          <p:nvPr>
            <p:ph idx="1"/>
          </p:nvPr>
        </p:nvSpPr>
        <p:spPr/>
        <p:txBody>
          <a:bodyPr vert="horz" lIns="91440" tIns="45720" rIns="91440" bIns="45720" rtlCol="0" anchor="t">
            <a:normAutofit/>
          </a:bodyPr>
          <a:lstStyle/>
          <a:p>
            <a:r>
              <a:rPr lang="en-US" dirty="0">
                <a:ea typeface="+mj-lt"/>
                <a:cs typeface="+mj-lt"/>
              </a:rPr>
              <a:t>The </a:t>
            </a:r>
            <a:r>
              <a:rPr lang="en-US" i="1" dirty="0">
                <a:ea typeface="+mj-lt"/>
                <a:cs typeface="+mj-lt"/>
              </a:rPr>
              <a:t>loss function </a:t>
            </a:r>
            <a:r>
              <a:rPr lang="en-US" dirty="0">
                <a:ea typeface="+mj-lt"/>
                <a:cs typeface="+mj-lt"/>
              </a:rPr>
              <a:t>is a method of evaluating how well your algorithm is modeling your dataset.</a:t>
            </a:r>
            <a:endParaRPr lang="en-US" dirty="0"/>
          </a:p>
          <a:p>
            <a:pPr>
              <a:buClr>
                <a:srgbClr val="8AD0D6"/>
              </a:buClr>
            </a:pPr>
            <a:r>
              <a:rPr lang="en-US" dirty="0">
                <a:ea typeface="+mj-lt"/>
                <a:cs typeface="+mj-lt"/>
              </a:rPr>
              <a:t>This function computes the 'distance' between the current output of the algorithm and the expected output. </a:t>
            </a:r>
          </a:p>
          <a:p>
            <a:pPr>
              <a:buClr>
                <a:srgbClr val="8AD0D6"/>
              </a:buClr>
            </a:pPr>
            <a:r>
              <a:rPr lang="en-US" b="1" dirty="0">
                <a:ea typeface="+mj-lt"/>
                <a:cs typeface="+mj-lt"/>
              </a:rPr>
              <a:t>Note: </a:t>
            </a:r>
            <a:r>
              <a:rPr lang="en-US" dirty="0">
                <a:ea typeface="+mj-lt"/>
                <a:cs typeface="+mj-lt"/>
              </a:rPr>
              <a:t>If the loss function doesn't penalize wrong output-- appropriate to its magnitude-- it can delay model convergence and affect learning.</a:t>
            </a:r>
            <a:endParaRPr lang="en-US" dirty="0"/>
          </a:p>
        </p:txBody>
      </p:sp>
    </p:spTree>
    <p:extLst>
      <p:ext uri="{BB962C8B-B14F-4D97-AF65-F5344CB8AC3E}">
        <p14:creationId xmlns:p14="http://schemas.microsoft.com/office/powerpoint/2010/main" val="5572391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9468C3-92A4-ED14-5D72-AED1037C9C9C}"/>
              </a:ext>
            </a:extLst>
          </p:cNvPr>
          <p:cNvSpPr>
            <a:spLocks noGrp="1"/>
          </p:cNvSpPr>
          <p:nvPr>
            <p:ph type="title"/>
          </p:nvPr>
        </p:nvSpPr>
        <p:spPr/>
        <p:txBody>
          <a:bodyPr/>
          <a:lstStyle/>
          <a:p>
            <a:r>
              <a:rPr lang="en-US" dirty="0"/>
              <a:t>Cross Entropy</a:t>
            </a:r>
          </a:p>
        </p:txBody>
      </p:sp>
      <p:sp>
        <p:nvSpPr>
          <p:cNvPr id="3" name="Content Placeholder 2">
            <a:extLst>
              <a:ext uri="{FF2B5EF4-FFF2-40B4-BE49-F238E27FC236}">
                <a16:creationId xmlns:a16="http://schemas.microsoft.com/office/drawing/2014/main" id="{CFB1CC51-C624-7AED-D259-76F7C657B9C7}"/>
              </a:ext>
            </a:extLst>
          </p:cNvPr>
          <p:cNvSpPr>
            <a:spLocks noGrp="1"/>
          </p:cNvSpPr>
          <p:nvPr>
            <p:ph idx="1"/>
          </p:nvPr>
        </p:nvSpPr>
        <p:spPr/>
        <p:txBody>
          <a:bodyPr vert="horz" lIns="91440" tIns="45720" rIns="91440" bIns="45720" rtlCol="0" anchor="t">
            <a:normAutofit/>
          </a:bodyPr>
          <a:lstStyle/>
          <a:p>
            <a:r>
              <a:rPr lang="en-US" dirty="0"/>
              <a:t>Cross entropy loss is a metric used to measure how well a classification model in machine learning performs. Where loss (or error) is measured between 0 and 1-- and a value of 0 represents a perfect model. The goal during training is to get a model as close to 0 as possible.</a:t>
            </a:r>
            <a:endParaRPr lang="en-US" dirty="0">
              <a:ea typeface="+mj-lt"/>
              <a:cs typeface="+mj-lt"/>
            </a:endParaRPr>
          </a:p>
          <a:p>
            <a:pPr>
              <a:buClr>
                <a:srgbClr val="8AD0D6"/>
              </a:buClr>
            </a:pPr>
            <a:r>
              <a:rPr lang="en-US" dirty="0"/>
              <a:t>Cross entropy measures the difference between two probability distributions for a given random variable/set of events.</a:t>
            </a:r>
          </a:p>
          <a:p>
            <a:pPr>
              <a:buClr>
                <a:srgbClr val="8AD0D6"/>
              </a:buClr>
            </a:pPr>
            <a:r>
              <a:rPr lang="en-US" dirty="0">
                <a:ea typeface="+mj-lt"/>
                <a:cs typeface="+mj-lt"/>
              </a:rPr>
              <a:t>*All possible values for the prediction are stored so, for example, if you were looking for the odds in a coin toss it would store that </a:t>
            </a:r>
            <a:r>
              <a:rPr lang="en-US">
                <a:ea typeface="+mj-lt"/>
                <a:cs typeface="+mj-lt"/>
              </a:rPr>
              <a:t>information at 0.5 and 0.5 (heads and tails)</a:t>
            </a:r>
            <a:endParaRPr lang="en-US" dirty="0"/>
          </a:p>
        </p:txBody>
      </p:sp>
      <p:sp>
        <p:nvSpPr>
          <p:cNvPr id="4" name="TextBox 3">
            <a:extLst>
              <a:ext uri="{FF2B5EF4-FFF2-40B4-BE49-F238E27FC236}">
                <a16:creationId xmlns:a16="http://schemas.microsoft.com/office/drawing/2014/main" id="{99DF4765-F841-1227-B273-89241C6A2997}"/>
              </a:ext>
            </a:extLst>
          </p:cNvPr>
          <p:cNvSpPr txBox="1"/>
          <p:nvPr/>
        </p:nvSpPr>
        <p:spPr>
          <a:xfrm>
            <a:off x="6317719" y="5525490"/>
            <a:ext cx="5413744"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ea typeface="+mn-lt"/>
                <a:cs typeface="+mn-lt"/>
              </a:rPr>
              <a:t>*https://wandb.ai/sauravmaheshkar/cross-entropy/reports/What-Is-Cross-Entropy-Loss-A-Tutorial-With-Code--VmlldzoxMDA5NTMx</a:t>
            </a:r>
            <a:endParaRPr lang="en-US" dirty="0"/>
          </a:p>
        </p:txBody>
      </p:sp>
    </p:spTree>
    <p:extLst>
      <p:ext uri="{BB962C8B-B14F-4D97-AF65-F5344CB8AC3E}">
        <p14:creationId xmlns:p14="http://schemas.microsoft.com/office/powerpoint/2010/main" val="11684619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5C9E07-0CB5-10F2-AB73-137E704E652A}"/>
              </a:ext>
            </a:extLst>
          </p:cNvPr>
          <p:cNvSpPr>
            <a:spLocks noGrp="1"/>
          </p:cNvSpPr>
          <p:nvPr>
            <p:ph type="title"/>
          </p:nvPr>
        </p:nvSpPr>
        <p:spPr/>
        <p:txBody>
          <a:bodyPr/>
          <a:lstStyle/>
          <a:p>
            <a:r>
              <a:rPr lang="en-US" dirty="0"/>
              <a:t>Training GPT-3</a:t>
            </a:r>
          </a:p>
        </p:txBody>
      </p:sp>
      <p:sp>
        <p:nvSpPr>
          <p:cNvPr id="3" name="Content Placeholder 2">
            <a:extLst>
              <a:ext uri="{FF2B5EF4-FFF2-40B4-BE49-F238E27FC236}">
                <a16:creationId xmlns:a16="http://schemas.microsoft.com/office/drawing/2014/main" id="{1F0C67E9-A5AE-A490-1DF9-F022FAFA9D06}"/>
              </a:ext>
            </a:extLst>
          </p:cNvPr>
          <p:cNvSpPr>
            <a:spLocks noGrp="1"/>
          </p:cNvSpPr>
          <p:nvPr>
            <p:ph idx="1"/>
          </p:nvPr>
        </p:nvSpPr>
        <p:spPr/>
        <p:txBody>
          <a:bodyPr vert="horz" lIns="91440" tIns="45720" rIns="91440" bIns="45720" rtlCol="0" anchor="t">
            <a:normAutofit/>
          </a:bodyPr>
          <a:lstStyle/>
          <a:p>
            <a:r>
              <a:rPr lang="en-US" dirty="0"/>
              <a:t>GPT-3 has 175 billion parameters.</a:t>
            </a:r>
          </a:p>
          <a:p>
            <a:pPr>
              <a:buClr>
                <a:srgbClr val="8AD0D6"/>
              </a:buClr>
            </a:pPr>
            <a:r>
              <a:rPr lang="en-US" dirty="0"/>
              <a:t>GPT-3 probably cost between 4 and 10 million dollars to train.</a:t>
            </a:r>
          </a:p>
        </p:txBody>
      </p:sp>
    </p:spTree>
    <p:extLst>
      <p:ext uri="{BB962C8B-B14F-4D97-AF65-F5344CB8AC3E}">
        <p14:creationId xmlns:p14="http://schemas.microsoft.com/office/powerpoint/2010/main" val="6342048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98621E-256D-9098-F18D-25EC8AE65332}"/>
              </a:ext>
            </a:extLst>
          </p:cNvPr>
          <p:cNvSpPr>
            <a:spLocks noGrp="1"/>
          </p:cNvSpPr>
          <p:nvPr>
            <p:ph type="title"/>
          </p:nvPr>
        </p:nvSpPr>
        <p:spPr/>
        <p:txBody>
          <a:bodyPr/>
          <a:lstStyle/>
          <a:p>
            <a:r>
              <a:rPr lang="en-US" dirty="0"/>
              <a:t>Foundation Models, Fine-tuning and Transfer Learning</a:t>
            </a:r>
          </a:p>
        </p:txBody>
      </p:sp>
      <p:sp>
        <p:nvSpPr>
          <p:cNvPr id="3" name="Content Placeholder 2">
            <a:extLst>
              <a:ext uri="{FF2B5EF4-FFF2-40B4-BE49-F238E27FC236}">
                <a16:creationId xmlns:a16="http://schemas.microsoft.com/office/drawing/2014/main" id="{1FC3E74E-4B6B-3DAF-6F49-D19E6F33D468}"/>
              </a:ext>
            </a:extLst>
          </p:cNvPr>
          <p:cNvSpPr>
            <a:spLocks noGrp="1"/>
          </p:cNvSpPr>
          <p:nvPr>
            <p:ph idx="1"/>
          </p:nvPr>
        </p:nvSpPr>
        <p:spPr/>
        <p:txBody>
          <a:bodyPr vert="horz" lIns="91440" tIns="45720" rIns="91440" bIns="45720" rtlCol="0" anchor="t">
            <a:normAutofit/>
          </a:bodyPr>
          <a:lstStyle/>
          <a:p>
            <a:r>
              <a:rPr lang="en-US" dirty="0">
                <a:ea typeface="+mj-lt"/>
                <a:cs typeface="+mj-lt"/>
              </a:rPr>
              <a:t>This self-supervised training step is called </a:t>
            </a:r>
            <a:r>
              <a:rPr lang="en-US" i="1" dirty="0">
                <a:ea typeface="+mj-lt"/>
                <a:cs typeface="+mj-lt"/>
              </a:rPr>
              <a:t>pre-training</a:t>
            </a:r>
            <a:r>
              <a:rPr lang="en-US" dirty="0">
                <a:ea typeface="+mj-lt"/>
                <a:cs typeface="+mj-lt"/>
              </a:rPr>
              <a:t>, since we can reuse the "pre-trained" models weights to further train the model on downstream tasks, such as classifying if a tweet is toxic or not. </a:t>
            </a:r>
          </a:p>
          <a:p>
            <a:pPr lvl="1">
              <a:buClr>
                <a:srgbClr val="8AD0D6"/>
              </a:buClr>
            </a:pPr>
            <a:r>
              <a:rPr lang="en-US" dirty="0">
                <a:ea typeface="+mj-lt"/>
                <a:cs typeface="+mj-lt"/>
              </a:rPr>
              <a:t>Pre-trained models are also sometimes called foundation models.</a:t>
            </a:r>
            <a:endParaRPr lang="en-US" dirty="0"/>
          </a:p>
          <a:p>
            <a:pPr>
              <a:buClr>
                <a:srgbClr val="8AD0D6"/>
              </a:buClr>
            </a:pPr>
            <a:r>
              <a:rPr lang="en-US" dirty="0">
                <a:ea typeface="+mj-lt"/>
                <a:cs typeface="+mj-lt"/>
              </a:rPr>
              <a:t>Training the model on downstream tasks is called </a:t>
            </a:r>
            <a:r>
              <a:rPr lang="en-US" i="1" dirty="0">
                <a:ea typeface="+mj-lt"/>
                <a:cs typeface="+mj-lt"/>
              </a:rPr>
              <a:t>fine-tuning</a:t>
            </a:r>
            <a:r>
              <a:rPr lang="en-US" dirty="0">
                <a:ea typeface="+mj-lt"/>
                <a:cs typeface="+mj-lt"/>
              </a:rPr>
              <a:t>, since the model weights have already been pre-trained to understand language, it's just being fine-tuned to the specific task at hand.</a:t>
            </a:r>
            <a:endParaRPr lang="en-US" dirty="0"/>
          </a:p>
          <a:p>
            <a:pPr>
              <a:buClr>
                <a:srgbClr val="8AD0D6"/>
              </a:buClr>
            </a:pPr>
            <a:r>
              <a:rPr lang="en-US" dirty="0">
                <a:ea typeface="+mj-lt"/>
                <a:cs typeface="+mj-lt"/>
              </a:rPr>
              <a:t>The "pre-training on a general task + fine-tuning on a specific task" strategy is called </a:t>
            </a:r>
            <a:r>
              <a:rPr lang="en-US" i="1" dirty="0">
                <a:ea typeface="+mj-lt"/>
                <a:cs typeface="+mj-lt"/>
              </a:rPr>
              <a:t>transfer learning</a:t>
            </a:r>
            <a:r>
              <a:rPr lang="en-US" dirty="0">
                <a:ea typeface="+mj-lt"/>
                <a:cs typeface="+mj-lt"/>
              </a:rPr>
              <a:t>.</a:t>
            </a:r>
            <a:endParaRPr lang="en-US" dirty="0"/>
          </a:p>
        </p:txBody>
      </p:sp>
    </p:spTree>
    <p:extLst>
      <p:ext uri="{BB962C8B-B14F-4D97-AF65-F5344CB8AC3E}">
        <p14:creationId xmlns:p14="http://schemas.microsoft.com/office/powerpoint/2010/main" val="3829539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8F1E23-6DED-0F0F-3E72-1174715EE2A6}"/>
              </a:ext>
            </a:extLst>
          </p:cNvPr>
          <p:cNvSpPr>
            <a:spLocks noGrp="1"/>
          </p:cNvSpPr>
          <p:nvPr>
            <p:ph type="title"/>
          </p:nvPr>
        </p:nvSpPr>
        <p:spPr/>
        <p:txBody>
          <a:bodyPr/>
          <a:lstStyle/>
          <a:p>
            <a:r>
              <a:rPr lang="en-US" dirty="0"/>
              <a:t>Intent of Original GPT</a:t>
            </a:r>
          </a:p>
        </p:txBody>
      </p:sp>
      <p:sp>
        <p:nvSpPr>
          <p:cNvPr id="3" name="Content Placeholder 2">
            <a:extLst>
              <a:ext uri="{FF2B5EF4-FFF2-40B4-BE49-F238E27FC236}">
                <a16:creationId xmlns:a16="http://schemas.microsoft.com/office/drawing/2014/main" id="{7F49C3D8-D0EA-C6DA-23B7-1EE194472ACF}"/>
              </a:ext>
            </a:extLst>
          </p:cNvPr>
          <p:cNvSpPr>
            <a:spLocks noGrp="1"/>
          </p:cNvSpPr>
          <p:nvPr>
            <p:ph idx="1"/>
          </p:nvPr>
        </p:nvSpPr>
        <p:spPr/>
        <p:txBody>
          <a:bodyPr vert="horz" lIns="91440" tIns="45720" rIns="91440" bIns="45720" rtlCol="0" anchor="t">
            <a:normAutofit/>
          </a:bodyPr>
          <a:lstStyle/>
          <a:p>
            <a:r>
              <a:rPr lang="en-US" dirty="0">
                <a:ea typeface="+mj-lt"/>
                <a:cs typeface="+mj-lt"/>
              </a:rPr>
              <a:t>The original </a:t>
            </a:r>
            <a:r>
              <a:rPr lang="en-US" dirty="0">
                <a:ea typeface="+mj-lt"/>
                <a:cs typeface="+mj-lt"/>
                <a:hlinkClick r:id="rId2"/>
              </a:rPr>
              <a:t>GPT</a:t>
            </a:r>
            <a:r>
              <a:rPr lang="en-US" dirty="0">
                <a:ea typeface="+mj-lt"/>
                <a:cs typeface="+mj-lt"/>
              </a:rPr>
              <a:t> paper contained information about the benefits of pre-training a transformer model for </a:t>
            </a:r>
            <a:r>
              <a:rPr lang="en-US" i="1" dirty="0">
                <a:ea typeface="+mj-lt"/>
                <a:cs typeface="+mj-lt"/>
              </a:rPr>
              <a:t>transfer learning</a:t>
            </a:r>
            <a:r>
              <a:rPr lang="en-US" dirty="0">
                <a:ea typeface="+mj-lt"/>
                <a:cs typeface="+mj-lt"/>
              </a:rPr>
              <a:t>. </a:t>
            </a:r>
          </a:p>
          <a:p>
            <a:pPr>
              <a:buClr>
                <a:srgbClr val="8AD0D6"/>
              </a:buClr>
            </a:pPr>
            <a:r>
              <a:rPr lang="en-US" dirty="0">
                <a:ea typeface="+mj-lt"/>
                <a:cs typeface="+mj-lt"/>
              </a:rPr>
              <a:t>The paper showed that pre-training a 117M GPT achieved state-of-the-art performance on various </a:t>
            </a:r>
            <a:r>
              <a:rPr lang="en-US" b="1" dirty="0">
                <a:ea typeface="+mj-lt"/>
                <a:cs typeface="+mj-lt"/>
              </a:rPr>
              <a:t>NLP</a:t>
            </a:r>
            <a:r>
              <a:rPr lang="en-US" dirty="0">
                <a:ea typeface="+mj-lt"/>
                <a:cs typeface="+mj-lt"/>
              </a:rPr>
              <a:t> (natural language processing) tasks when fine-tuned on labelled datasets.</a:t>
            </a:r>
            <a:endParaRPr lang="en-US"/>
          </a:p>
        </p:txBody>
      </p:sp>
    </p:spTree>
    <p:extLst>
      <p:ext uri="{BB962C8B-B14F-4D97-AF65-F5344CB8AC3E}">
        <p14:creationId xmlns:p14="http://schemas.microsoft.com/office/powerpoint/2010/main" val="32798059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B206C8-F211-4B7E-F2E4-77081EFB3123}"/>
              </a:ext>
            </a:extLst>
          </p:cNvPr>
          <p:cNvSpPr>
            <a:spLocks noGrp="1"/>
          </p:cNvSpPr>
          <p:nvPr>
            <p:ph type="title"/>
          </p:nvPr>
        </p:nvSpPr>
        <p:spPr/>
        <p:txBody>
          <a:bodyPr/>
          <a:lstStyle/>
          <a:p>
            <a:r>
              <a:rPr lang="en-US" dirty="0"/>
              <a:t>Prompting</a:t>
            </a:r>
          </a:p>
        </p:txBody>
      </p:sp>
      <p:sp>
        <p:nvSpPr>
          <p:cNvPr id="3" name="Content Placeholder 2">
            <a:extLst>
              <a:ext uri="{FF2B5EF4-FFF2-40B4-BE49-F238E27FC236}">
                <a16:creationId xmlns:a16="http://schemas.microsoft.com/office/drawing/2014/main" id="{9177C808-51EF-F6CB-3224-4E2297C3B33E}"/>
              </a:ext>
            </a:extLst>
          </p:cNvPr>
          <p:cNvSpPr>
            <a:spLocks noGrp="1"/>
          </p:cNvSpPr>
          <p:nvPr>
            <p:ph idx="1"/>
          </p:nvPr>
        </p:nvSpPr>
        <p:spPr/>
        <p:txBody>
          <a:bodyPr vert="horz" lIns="91440" tIns="45720" rIns="91440" bIns="45720" rtlCol="0" anchor="t">
            <a:normAutofit/>
          </a:bodyPr>
          <a:lstStyle/>
          <a:p>
            <a:r>
              <a:rPr lang="en-US" dirty="0">
                <a:ea typeface="+mj-lt"/>
                <a:cs typeface="+mj-lt"/>
              </a:rPr>
              <a:t>It wasn't until the </a:t>
            </a:r>
            <a:r>
              <a:rPr lang="en-US" dirty="0">
                <a:ea typeface="+mj-lt"/>
                <a:cs typeface="+mj-lt"/>
                <a:hlinkClick r:id="rId2"/>
              </a:rPr>
              <a:t>GPT-2</a:t>
            </a:r>
            <a:r>
              <a:rPr lang="en-US" dirty="0">
                <a:ea typeface="+mj-lt"/>
                <a:cs typeface="+mj-lt"/>
              </a:rPr>
              <a:t> and </a:t>
            </a:r>
            <a:r>
              <a:rPr lang="en-US" dirty="0">
                <a:ea typeface="+mj-lt"/>
                <a:cs typeface="+mj-lt"/>
                <a:hlinkClick r:id="rId3"/>
              </a:rPr>
              <a:t>GPT-3</a:t>
            </a:r>
            <a:r>
              <a:rPr lang="en-US" dirty="0">
                <a:ea typeface="+mj-lt"/>
                <a:cs typeface="+mj-lt"/>
              </a:rPr>
              <a:t> papers that there was a realization that a GPT model pre-trained on enough data, configured with enough parameters-- was capable of performing any arbitrary task "by itself", without the need for fine-tuning. </a:t>
            </a:r>
          </a:p>
          <a:p>
            <a:pPr>
              <a:buClr>
                <a:srgbClr val="8AD0D6"/>
              </a:buClr>
            </a:pPr>
            <a:r>
              <a:rPr lang="en-US" dirty="0">
                <a:ea typeface="+mj-lt"/>
                <a:cs typeface="+mj-lt"/>
              </a:rPr>
              <a:t>Just prompt the model, perform autoregressive language modeling, and like voila, the model magically gives us an appropriate response. </a:t>
            </a:r>
            <a:endParaRPr lang="en-US">
              <a:ea typeface="+mj-lt"/>
              <a:cs typeface="+mj-lt"/>
            </a:endParaRPr>
          </a:p>
          <a:p>
            <a:pPr>
              <a:buClr>
                <a:srgbClr val="8AD0D6"/>
              </a:buClr>
            </a:pPr>
            <a:r>
              <a:rPr lang="en-US" dirty="0">
                <a:ea typeface="+mj-lt"/>
                <a:cs typeface="+mj-lt"/>
              </a:rPr>
              <a:t>This is referred to as </a:t>
            </a:r>
            <a:r>
              <a:rPr lang="en-US" b="1" dirty="0">
                <a:ea typeface="+mj-lt"/>
                <a:cs typeface="+mj-lt"/>
              </a:rPr>
              <a:t>in-context learning</a:t>
            </a:r>
            <a:r>
              <a:rPr lang="en-US" dirty="0">
                <a:ea typeface="+mj-lt"/>
                <a:cs typeface="+mj-lt"/>
              </a:rPr>
              <a:t>, because the model is using just the context of the prompt to perform the task. In-context learning can be zero shot, one shot, or few shot.</a:t>
            </a:r>
            <a:endParaRPr lang="en-US" dirty="0"/>
          </a:p>
        </p:txBody>
      </p:sp>
    </p:spTree>
    <p:extLst>
      <p:ext uri="{BB962C8B-B14F-4D97-AF65-F5344CB8AC3E}">
        <p14:creationId xmlns:p14="http://schemas.microsoft.com/office/powerpoint/2010/main" val="37265139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9076D5E-68ED-4CD1-A04F-E7934EBFAA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82E33D-0A5D-B2B3-B1CC-F78D7DB27FB0}"/>
              </a:ext>
            </a:extLst>
          </p:cNvPr>
          <p:cNvSpPr>
            <a:spLocks noGrp="1"/>
          </p:cNvSpPr>
          <p:nvPr>
            <p:ph type="title"/>
          </p:nvPr>
        </p:nvSpPr>
        <p:spPr>
          <a:xfrm>
            <a:off x="648929" y="629266"/>
            <a:ext cx="3505495" cy="1622321"/>
          </a:xfrm>
        </p:spPr>
        <p:txBody>
          <a:bodyPr>
            <a:normAutofit/>
          </a:bodyPr>
          <a:lstStyle/>
          <a:p>
            <a:r>
              <a:rPr lang="en-US" sz="3900">
                <a:solidFill>
                  <a:srgbClr val="EBEBEB"/>
                </a:solidFill>
              </a:rPr>
              <a:t>GPT-3 Prompt Examples</a:t>
            </a:r>
          </a:p>
        </p:txBody>
      </p:sp>
      <p:sp>
        <p:nvSpPr>
          <p:cNvPr id="13" name="Rectangle 12">
            <a:extLst>
              <a:ext uri="{FF2B5EF4-FFF2-40B4-BE49-F238E27FC236}">
                <a16:creationId xmlns:a16="http://schemas.microsoft.com/office/drawing/2014/main" id="{21BE0A6B-EBF8-4301-B1AE-F6A1C4003E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Rounded Rectangle 9">
            <a:extLst>
              <a:ext uri="{FF2B5EF4-FFF2-40B4-BE49-F238E27FC236}">
                <a16:creationId xmlns:a16="http://schemas.microsoft.com/office/drawing/2014/main" id="{03C06118-B3FE-4B51-80A1-B82C2E9FF9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484632"/>
            <a:ext cx="6584098" cy="5739187"/>
          </a:xfrm>
          <a:prstGeom prst="roundRect">
            <a:avLst>
              <a:gd name="adj" fmla="val 0"/>
            </a:avLst>
          </a:prstGeom>
          <a:ln w="12700">
            <a:solidFill>
              <a:schemeClr val="bg2"/>
            </a:solidFill>
          </a:ln>
          <a:effectLst>
            <a:outerShdw blurRad="50800" dist="50800" dir="5400000" algn="tl"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Graphical user interface, application&#10;&#10;Description automatically generated">
            <a:extLst>
              <a:ext uri="{FF2B5EF4-FFF2-40B4-BE49-F238E27FC236}">
                <a16:creationId xmlns:a16="http://schemas.microsoft.com/office/drawing/2014/main" id="{E328CEEA-0BFA-F731-20F7-6E66F59E0063}"/>
              </a:ext>
            </a:extLst>
          </p:cNvPr>
          <p:cNvPicPr>
            <a:picLocks noChangeAspect="1"/>
          </p:cNvPicPr>
          <p:nvPr/>
        </p:nvPicPr>
        <p:blipFill>
          <a:blip r:embed="rId2"/>
          <a:stretch>
            <a:fillRect/>
          </a:stretch>
        </p:blipFill>
        <p:spPr>
          <a:xfrm>
            <a:off x="5180482" y="532854"/>
            <a:ext cx="6169470" cy="5554405"/>
          </a:xfrm>
          <a:prstGeom prst="rect">
            <a:avLst/>
          </a:prstGeom>
          <a:effectLst/>
        </p:spPr>
      </p:pic>
      <p:sp>
        <p:nvSpPr>
          <p:cNvPr id="17" name="Rectangle 16">
            <a:extLst>
              <a:ext uri="{FF2B5EF4-FFF2-40B4-BE49-F238E27FC236}">
                <a16:creationId xmlns:a16="http://schemas.microsoft.com/office/drawing/2014/main" id="{172BE3F8-96D6-4535-9AE4-694DC4F5B1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8" name="Content Placeholder 7">
            <a:extLst>
              <a:ext uri="{FF2B5EF4-FFF2-40B4-BE49-F238E27FC236}">
                <a16:creationId xmlns:a16="http://schemas.microsoft.com/office/drawing/2014/main" id="{539A1C5E-FAE7-1CEE-DB3D-8DC2D091DF42}"/>
              </a:ext>
            </a:extLst>
          </p:cNvPr>
          <p:cNvSpPr>
            <a:spLocks noGrp="1"/>
          </p:cNvSpPr>
          <p:nvPr>
            <p:ph idx="1"/>
          </p:nvPr>
        </p:nvSpPr>
        <p:spPr>
          <a:xfrm>
            <a:off x="648931" y="2438400"/>
            <a:ext cx="3505494" cy="3785419"/>
          </a:xfrm>
        </p:spPr>
        <p:txBody>
          <a:bodyPr>
            <a:normAutofit/>
          </a:bodyPr>
          <a:lstStyle/>
          <a:p>
            <a:endParaRPr lang="en-US">
              <a:solidFill>
                <a:srgbClr val="FFFFFF"/>
              </a:solidFill>
            </a:endParaRPr>
          </a:p>
        </p:txBody>
      </p:sp>
    </p:spTree>
    <p:extLst>
      <p:ext uri="{BB962C8B-B14F-4D97-AF65-F5344CB8AC3E}">
        <p14:creationId xmlns:p14="http://schemas.microsoft.com/office/powerpoint/2010/main" val="3514400837"/>
      </p:ext>
    </p:extLst>
  </p:cSld>
  <p:clrMapOvr>
    <a:overrideClrMapping bg1="lt1" tx1="dk1" bg2="lt2" tx2="dk2" accent1="accent1" accent2="accent2" accent3="accent3" accent4="accent4" accent5="accent5" accent6="accent6" hlink="hlink" folHlink="folHlink"/>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C676C6-2D0B-C39D-F49E-9FB81158EADF}"/>
              </a:ext>
            </a:extLst>
          </p:cNvPr>
          <p:cNvSpPr>
            <a:spLocks noGrp="1"/>
          </p:cNvSpPr>
          <p:nvPr>
            <p:ph type="title"/>
          </p:nvPr>
        </p:nvSpPr>
        <p:spPr/>
        <p:txBody>
          <a:bodyPr/>
          <a:lstStyle/>
          <a:p>
            <a:r>
              <a:rPr lang="en-US" dirty="0"/>
              <a:t>Configuring an Environment</a:t>
            </a:r>
          </a:p>
        </p:txBody>
      </p:sp>
      <p:sp>
        <p:nvSpPr>
          <p:cNvPr id="3" name="Content Placeholder 2">
            <a:extLst>
              <a:ext uri="{FF2B5EF4-FFF2-40B4-BE49-F238E27FC236}">
                <a16:creationId xmlns:a16="http://schemas.microsoft.com/office/drawing/2014/main" id="{6B7128B3-6185-2A8A-5189-4C59910383CD}"/>
              </a:ext>
            </a:extLst>
          </p:cNvPr>
          <p:cNvSpPr>
            <a:spLocks noGrp="1"/>
          </p:cNvSpPr>
          <p:nvPr>
            <p:ph idx="1"/>
          </p:nvPr>
        </p:nvSpPr>
        <p:spPr/>
        <p:txBody>
          <a:bodyPr vert="horz" lIns="91440" tIns="45720" rIns="91440" bIns="45720" rtlCol="0" anchor="t">
            <a:normAutofit/>
          </a:bodyPr>
          <a:lstStyle/>
          <a:p>
            <a:endParaRPr lang="en-US"/>
          </a:p>
          <a:p>
            <a:pPr>
              <a:buClr>
                <a:srgbClr val="8AD0D6"/>
              </a:buClr>
            </a:pPr>
            <a:endParaRPr lang="en-US" dirty="0">
              <a:latin typeface="Consolas"/>
            </a:endParaRPr>
          </a:p>
        </p:txBody>
      </p:sp>
      <p:sp>
        <p:nvSpPr>
          <p:cNvPr id="13" name="TextBox 12">
            <a:extLst>
              <a:ext uri="{FF2B5EF4-FFF2-40B4-BE49-F238E27FC236}">
                <a16:creationId xmlns:a16="http://schemas.microsoft.com/office/drawing/2014/main" id="{EF259C54-DC57-5331-CA1F-7EC8FBD365C6}"/>
              </a:ext>
            </a:extLst>
          </p:cNvPr>
          <p:cNvSpPr txBox="1"/>
          <p:nvPr/>
        </p:nvSpPr>
        <p:spPr>
          <a:xfrm>
            <a:off x="476089" y="2261795"/>
            <a:ext cx="7744045" cy="3046988"/>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1200" dirty="0"/>
          </a:p>
          <a:p>
            <a:r>
              <a:rPr lang="en-US" sz="1200" dirty="0">
                <a:latin typeface="Consolas"/>
                <a:ea typeface="+mn-lt"/>
                <a:cs typeface="+mn-lt"/>
              </a:rPr>
              <a:t>git clone </a:t>
            </a:r>
            <a:r>
              <a:rPr lang="en-US" sz="1200" dirty="0">
                <a:latin typeface="Consolas"/>
                <a:ea typeface="+mn-lt"/>
                <a:cs typeface="+mn-lt"/>
                <a:hlinkClick r:id="rId2"/>
              </a:rPr>
              <a:t>https://github.com/jaymody/picoGPT</a:t>
            </a:r>
            <a:endParaRPr lang="en-US" sz="1200">
              <a:latin typeface="Consolas"/>
            </a:endParaRPr>
          </a:p>
          <a:p>
            <a:r>
              <a:rPr lang="en-US" sz="1200" dirty="0">
                <a:latin typeface="Consolas"/>
                <a:ea typeface="+mn-lt"/>
                <a:cs typeface="+mn-lt"/>
              </a:rPr>
              <a:t>cd </a:t>
            </a:r>
            <a:r>
              <a:rPr lang="en-US" sz="1200" dirty="0" err="1">
                <a:latin typeface="Consolas"/>
                <a:ea typeface="+mn-lt"/>
                <a:cs typeface="+mn-lt"/>
              </a:rPr>
              <a:t>picoGPT</a:t>
            </a:r>
            <a:endParaRPr lang="en-US" sz="1200">
              <a:latin typeface="Consolas"/>
            </a:endParaRPr>
          </a:p>
          <a:p>
            <a:endParaRPr lang="en-US" sz="1200" dirty="0">
              <a:latin typeface="Consolas"/>
              <a:ea typeface="+mn-lt"/>
              <a:cs typeface="+mn-lt"/>
            </a:endParaRPr>
          </a:p>
          <a:p>
            <a:r>
              <a:rPr lang="en-US" sz="1200" dirty="0">
                <a:latin typeface="Consolas"/>
                <a:ea typeface="+mn-lt"/>
                <a:cs typeface="+mn-lt"/>
              </a:rPr>
              <a:t>## no pip installed- next two commands fixed that</a:t>
            </a:r>
          </a:p>
          <a:p>
            <a:r>
              <a:rPr lang="en-US" sz="1200" dirty="0" err="1">
                <a:latin typeface="Consolas"/>
                <a:ea typeface="+mn-lt"/>
                <a:cs typeface="+mn-lt"/>
              </a:rPr>
              <a:t>sudo</a:t>
            </a:r>
            <a:r>
              <a:rPr lang="en-US" sz="1200" dirty="0">
                <a:latin typeface="Consolas"/>
                <a:ea typeface="+mn-lt"/>
                <a:cs typeface="+mn-lt"/>
              </a:rPr>
              <a:t> apt-get update</a:t>
            </a:r>
            <a:br>
              <a:rPr lang="en-US" sz="1200" dirty="0">
                <a:latin typeface="Consolas"/>
                <a:ea typeface="+mn-lt"/>
                <a:cs typeface="+mn-lt"/>
              </a:rPr>
            </a:br>
            <a:r>
              <a:rPr lang="en-US" sz="1200" dirty="0" err="1">
                <a:latin typeface="Consolas"/>
                <a:ea typeface="+mn-lt"/>
                <a:cs typeface="+mn-lt"/>
              </a:rPr>
              <a:t>sudo</a:t>
            </a:r>
            <a:r>
              <a:rPr lang="en-US" sz="1200" dirty="0">
                <a:latin typeface="Consolas"/>
                <a:ea typeface="+mn-lt"/>
                <a:cs typeface="+mn-lt"/>
              </a:rPr>
              <a:t> apt-get install -y python3-pip</a:t>
            </a:r>
            <a:endParaRPr lang="en-US">
              <a:latin typeface="Century Gothic" panose="020B0502020202020204"/>
              <a:ea typeface="+mn-lt"/>
              <a:cs typeface="+mn-lt"/>
            </a:endParaRPr>
          </a:p>
          <a:p>
            <a:endParaRPr lang="en-US" sz="1200" dirty="0">
              <a:latin typeface="Consolas"/>
            </a:endParaRPr>
          </a:p>
          <a:p>
            <a:r>
              <a:rPr lang="en-US" sz="1200" dirty="0">
                <a:latin typeface="Consolas"/>
                <a:ea typeface="+mn-lt"/>
                <a:cs typeface="+mn-lt"/>
              </a:rPr>
              <a:t>pip install -r requirements.txt</a:t>
            </a:r>
          </a:p>
          <a:p>
            <a:endParaRPr lang="en-US" sz="1200" dirty="0">
              <a:latin typeface="Consolas"/>
            </a:endParaRPr>
          </a:p>
          <a:p>
            <a:r>
              <a:rPr lang="en-US" sz="1200" dirty="0">
                <a:latin typeface="Consolas"/>
                <a:ea typeface="+mn-lt"/>
                <a:cs typeface="+mn-lt"/>
              </a:rPr>
              <a:t>## This next command will download the necessary model and tokenizer files to models/124M and load encoder, </a:t>
            </a:r>
            <a:r>
              <a:rPr lang="en-US" sz="1200" dirty="0" err="1">
                <a:latin typeface="Consolas"/>
                <a:ea typeface="+mn-lt"/>
                <a:cs typeface="+mn-lt"/>
              </a:rPr>
              <a:t>hparams</a:t>
            </a:r>
            <a:r>
              <a:rPr lang="en-US" sz="1200" dirty="0">
                <a:latin typeface="Consolas"/>
                <a:ea typeface="+mn-lt"/>
                <a:cs typeface="+mn-lt"/>
              </a:rPr>
              <a:t>, and params into our code.</a:t>
            </a:r>
            <a:endParaRPr lang="en-US" dirty="0">
              <a:latin typeface="Consolas"/>
            </a:endParaRPr>
          </a:p>
          <a:p>
            <a:endParaRPr lang="en-US" sz="1200" dirty="0">
              <a:latin typeface="Consolas"/>
              <a:ea typeface="+mn-lt"/>
              <a:cs typeface="+mn-lt"/>
            </a:endParaRPr>
          </a:p>
          <a:p>
            <a:r>
              <a:rPr lang="en-US" sz="1200" dirty="0">
                <a:latin typeface="Consolas"/>
                <a:ea typeface="+mn-lt"/>
                <a:cs typeface="+mn-lt"/>
              </a:rPr>
              <a:t>python3</a:t>
            </a:r>
            <a:endParaRPr lang="en-US" sz="1200">
              <a:latin typeface="Consolas"/>
              <a:ea typeface="+mn-lt"/>
              <a:cs typeface="+mn-lt"/>
            </a:endParaRPr>
          </a:p>
          <a:p>
            <a:r>
              <a:rPr lang="en-US" sz="1200" dirty="0">
                <a:latin typeface="Consolas"/>
                <a:ea typeface="+mn-lt"/>
                <a:cs typeface="+mn-lt"/>
              </a:rPr>
              <a:t>&gt;&gt;&gt;from utils import </a:t>
            </a:r>
            <a:r>
              <a:rPr lang="en-US" sz="1200" dirty="0" err="1">
                <a:latin typeface="Consolas"/>
                <a:ea typeface="+mn-lt"/>
                <a:cs typeface="+mn-lt"/>
              </a:rPr>
              <a:t>load_encoder_hparams_and_params</a:t>
            </a:r>
            <a:endParaRPr lang="en-US" sz="1200">
              <a:latin typeface="Consolas"/>
            </a:endParaRPr>
          </a:p>
          <a:p>
            <a:r>
              <a:rPr lang="en-US" sz="1200" dirty="0">
                <a:latin typeface="Consolas"/>
                <a:ea typeface="+mn-lt"/>
                <a:cs typeface="+mn-lt"/>
              </a:rPr>
              <a:t>&gt;&gt;&gt;encoder, </a:t>
            </a:r>
            <a:r>
              <a:rPr lang="en-US" sz="1200" dirty="0" err="1">
                <a:latin typeface="Consolas"/>
                <a:ea typeface="+mn-lt"/>
                <a:cs typeface="+mn-lt"/>
              </a:rPr>
              <a:t>hparams</a:t>
            </a:r>
            <a:r>
              <a:rPr lang="en-US" sz="1200" dirty="0">
                <a:latin typeface="Consolas"/>
                <a:ea typeface="+mn-lt"/>
                <a:cs typeface="+mn-lt"/>
              </a:rPr>
              <a:t>, params = </a:t>
            </a:r>
            <a:r>
              <a:rPr lang="en-US" sz="1200" dirty="0" err="1">
                <a:latin typeface="Consolas"/>
                <a:ea typeface="+mn-lt"/>
                <a:cs typeface="+mn-lt"/>
              </a:rPr>
              <a:t>load_encoder_hparams_and_params</a:t>
            </a:r>
            <a:r>
              <a:rPr lang="en-US" sz="1200" dirty="0">
                <a:latin typeface="Consolas"/>
                <a:ea typeface="+mn-lt"/>
                <a:cs typeface="+mn-lt"/>
              </a:rPr>
              <a:t>("124M", "models")</a:t>
            </a:r>
            <a:endParaRPr lang="en-US" dirty="0">
              <a:latin typeface="Consolas"/>
            </a:endParaRPr>
          </a:p>
        </p:txBody>
      </p:sp>
      <p:pic>
        <p:nvPicPr>
          <p:cNvPr id="5" name="Picture 5" descr="A picture containing text, clipart&#10;&#10;Description automatically generated">
            <a:extLst>
              <a:ext uri="{FF2B5EF4-FFF2-40B4-BE49-F238E27FC236}">
                <a16:creationId xmlns:a16="http://schemas.microsoft.com/office/drawing/2014/main" id="{41D70B09-8A8A-D58D-5C6C-46D9533E4084}"/>
              </a:ext>
            </a:extLst>
          </p:cNvPr>
          <p:cNvPicPr>
            <a:picLocks noChangeAspect="1"/>
          </p:cNvPicPr>
          <p:nvPr/>
        </p:nvPicPr>
        <p:blipFill>
          <a:blip r:embed="rId3"/>
          <a:stretch>
            <a:fillRect/>
          </a:stretch>
        </p:blipFill>
        <p:spPr>
          <a:xfrm>
            <a:off x="10250526" y="2878409"/>
            <a:ext cx="1466850" cy="1714500"/>
          </a:xfrm>
          <a:prstGeom prst="rect">
            <a:avLst/>
          </a:prstGeom>
        </p:spPr>
      </p:pic>
      <p:pic>
        <p:nvPicPr>
          <p:cNvPr id="6" name="Picture 6">
            <a:extLst>
              <a:ext uri="{FF2B5EF4-FFF2-40B4-BE49-F238E27FC236}">
                <a16:creationId xmlns:a16="http://schemas.microsoft.com/office/drawing/2014/main" id="{25E1365F-2B10-A921-665A-384CBD47159C}"/>
              </a:ext>
            </a:extLst>
          </p:cNvPr>
          <p:cNvPicPr>
            <a:picLocks noChangeAspect="1"/>
          </p:cNvPicPr>
          <p:nvPr/>
        </p:nvPicPr>
        <p:blipFill>
          <a:blip r:embed="rId4"/>
          <a:stretch>
            <a:fillRect/>
          </a:stretch>
        </p:blipFill>
        <p:spPr>
          <a:xfrm>
            <a:off x="8971156" y="5072190"/>
            <a:ext cx="2743200" cy="1285619"/>
          </a:xfrm>
          <a:prstGeom prst="rect">
            <a:avLst/>
          </a:prstGeom>
        </p:spPr>
      </p:pic>
    </p:spTree>
    <p:extLst>
      <p:ext uri="{BB962C8B-B14F-4D97-AF65-F5344CB8AC3E}">
        <p14:creationId xmlns:p14="http://schemas.microsoft.com/office/powerpoint/2010/main" val="20100256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04CE5D-C653-A673-22A5-E3DC2CE96EB4}"/>
              </a:ext>
            </a:extLst>
          </p:cNvPr>
          <p:cNvSpPr>
            <a:spLocks noGrp="1"/>
          </p:cNvSpPr>
          <p:nvPr>
            <p:ph type="title"/>
          </p:nvPr>
        </p:nvSpPr>
        <p:spPr/>
        <p:txBody>
          <a:bodyPr/>
          <a:lstStyle/>
          <a:p>
            <a:r>
              <a:rPr lang="en-US" dirty="0"/>
              <a:t>Things are moving quickly...</a:t>
            </a:r>
          </a:p>
        </p:txBody>
      </p:sp>
      <p:pic>
        <p:nvPicPr>
          <p:cNvPr id="4" name="Picture 4" descr="Text&#10;&#10;Description automatically generated">
            <a:extLst>
              <a:ext uri="{FF2B5EF4-FFF2-40B4-BE49-F238E27FC236}">
                <a16:creationId xmlns:a16="http://schemas.microsoft.com/office/drawing/2014/main" id="{0CD6A4D9-98BE-DB51-A843-0683E10A3B34}"/>
              </a:ext>
            </a:extLst>
          </p:cNvPr>
          <p:cNvPicPr>
            <a:picLocks noGrp="1" noChangeAspect="1"/>
          </p:cNvPicPr>
          <p:nvPr>
            <p:ph idx="1"/>
          </p:nvPr>
        </p:nvPicPr>
        <p:blipFill>
          <a:blip r:embed="rId2"/>
          <a:stretch>
            <a:fillRect/>
          </a:stretch>
        </p:blipFill>
        <p:spPr>
          <a:xfrm>
            <a:off x="3300107" y="2240896"/>
            <a:ext cx="4552950" cy="3819525"/>
          </a:xfrm>
        </p:spPr>
      </p:pic>
    </p:spTree>
    <p:extLst>
      <p:ext uri="{BB962C8B-B14F-4D97-AF65-F5344CB8AC3E}">
        <p14:creationId xmlns:p14="http://schemas.microsoft.com/office/powerpoint/2010/main" val="349577389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8ED963-3267-6C70-6C2C-C9EA1AB64223}"/>
              </a:ext>
            </a:extLst>
          </p:cNvPr>
          <p:cNvSpPr>
            <a:spLocks noGrp="1"/>
          </p:cNvSpPr>
          <p:nvPr>
            <p:ph type="title"/>
          </p:nvPr>
        </p:nvSpPr>
        <p:spPr/>
        <p:txBody>
          <a:bodyPr/>
          <a:lstStyle/>
          <a:p>
            <a:r>
              <a:rPr lang="en-US" dirty="0"/>
              <a:t>File Breakdown</a:t>
            </a:r>
          </a:p>
        </p:txBody>
      </p:sp>
      <p:sp>
        <p:nvSpPr>
          <p:cNvPr id="3" name="Content Placeholder 2">
            <a:extLst>
              <a:ext uri="{FF2B5EF4-FFF2-40B4-BE49-F238E27FC236}">
                <a16:creationId xmlns:a16="http://schemas.microsoft.com/office/drawing/2014/main" id="{16E07A70-BF48-D921-43DD-B7A3927C21C0}"/>
              </a:ext>
            </a:extLst>
          </p:cNvPr>
          <p:cNvSpPr>
            <a:spLocks noGrp="1"/>
          </p:cNvSpPr>
          <p:nvPr>
            <p:ph idx="1"/>
          </p:nvPr>
        </p:nvSpPr>
        <p:spPr/>
        <p:txBody>
          <a:bodyPr vert="horz" lIns="91440" tIns="45720" rIns="91440" bIns="45720" rtlCol="0" anchor="t">
            <a:normAutofit lnSpcReduction="10000"/>
          </a:bodyPr>
          <a:lstStyle/>
          <a:p>
            <a:pPr>
              <a:buClr>
                <a:srgbClr val="8AD0D6"/>
              </a:buClr>
            </a:pPr>
            <a:r>
              <a:rPr lang="en-US" dirty="0">
                <a:ea typeface="+mj-lt"/>
                <a:cs typeface="+mj-lt"/>
              </a:rPr>
              <a:t>encoder.py </a:t>
            </a:r>
            <a:endParaRPr lang="en-US">
              <a:ea typeface="+mj-lt"/>
              <a:cs typeface="+mj-lt"/>
            </a:endParaRPr>
          </a:p>
          <a:p>
            <a:pPr lvl="1">
              <a:buClr>
                <a:srgbClr val="8AD0D6"/>
              </a:buClr>
            </a:pPr>
            <a:r>
              <a:rPr lang="en-US" dirty="0">
                <a:ea typeface="+mj-lt"/>
                <a:cs typeface="+mj-lt"/>
              </a:rPr>
              <a:t>Contains the code for </a:t>
            </a:r>
            <a:r>
              <a:rPr lang="en-US" dirty="0" err="1">
                <a:ea typeface="+mj-lt"/>
                <a:cs typeface="+mj-lt"/>
              </a:rPr>
              <a:t>OpenAI's</a:t>
            </a:r>
            <a:r>
              <a:rPr lang="en-US" dirty="0">
                <a:ea typeface="+mj-lt"/>
                <a:cs typeface="+mj-lt"/>
              </a:rPr>
              <a:t> BPE Tokenizer, taken straight from their gpt-2 repo.</a:t>
            </a:r>
            <a:endParaRPr lang="en-US"/>
          </a:p>
          <a:p>
            <a:pPr>
              <a:buClr>
                <a:srgbClr val="8AD0D6"/>
              </a:buClr>
            </a:pPr>
            <a:r>
              <a:rPr lang="en-US" dirty="0">
                <a:ea typeface="+mj-lt"/>
                <a:cs typeface="+mj-lt"/>
              </a:rPr>
              <a:t>utils.py </a:t>
            </a:r>
            <a:endParaRPr lang="en-US">
              <a:ea typeface="+mj-lt"/>
              <a:cs typeface="+mj-lt"/>
            </a:endParaRPr>
          </a:p>
          <a:p>
            <a:pPr lvl="1">
              <a:buClr>
                <a:srgbClr val="8AD0D6"/>
              </a:buClr>
            </a:pPr>
            <a:r>
              <a:rPr lang="en-US" dirty="0">
                <a:ea typeface="+mj-lt"/>
                <a:cs typeface="+mj-lt"/>
              </a:rPr>
              <a:t>The code to download and load the GPT-2 model weights, tokenizer, and hyperparameters.</a:t>
            </a:r>
            <a:endParaRPr lang="en-US"/>
          </a:p>
          <a:p>
            <a:pPr>
              <a:buClr>
                <a:srgbClr val="8AD0D6"/>
              </a:buClr>
            </a:pPr>
            <a:r>
              <a:rPr lang="en-US" dirty="0">
                <a:ea typeface="+mj-lt"/>
                <a:cs typeface="+mj-lt"/>
              </a:rPr>
              <a:t>gpt2.py </a:t>
            </a:r>
            <a:endParaRPr lang="en-US">
              <a:ea typeface="+mj-lt"/>
              <a:cs typeface="+mj-lt"/>
            </a:endParaRPr>
          </a:p>
          <a:p>
            <a:pPr lvl="1">
              <a:buClr>
                <a:srgbClr val="8AD0D6"/>
              </a:buClr>
            </a:pPr>
            <a:r>
              <a:rPr lang="en-US" dirty="0">
                <a:ea typeface="+mj-lt"/>
                <a:cs typeface="+mj-lt"/>
              </a:rPr>
              <a:t>The actual GPT model and generation code, which can be run as a python script. </a:t>
            </a:r>
            <a:r>
              <a:rPr lang="en-US" b="1" dirty="0">
                <a:ea typeface="+mj-lt"/>
                <a:cs typeface="+mj-lt"/>
              </a:rPr>
              <a:t>-- this is the code that will be reimplemented from scratch</a:t>
            </a:r>
            <a:endParaRPr lang="en-US" b="1" dirty="0"/>
          </a:p>
          <a:p>
            <a:pPr>
              <a:buClr>
                <a:srgbClr val="8AD0D6"/>
              </a:buClr>
            </a:pPr>
            <a:r>
              <a:rPr lang="en-US" dirty="0">
                <a:ea typeface="+mj-lt"/>
                <a:cs typeface="+mj-lt"/>
              </a:rPr>
              <a:t>gpt2_pico.py </a:t>
            </a:r>
          </a:p>
          <a:p>
            <a:pPr lvl="1">
              <a:buClr>
                <a:srgbClr val="8AD0D6"/>
              </a:buClr>
            </a:pPr>
            <a:r>
              <a:rPr lang="en-US" dirty="0">
                <a:ea typeface="+mj-lt"/>
                <a:cs typeface="+mj-lt"/>
              </a:rPr>
              <a:t>The same as gpt2.py, but in even fewer lines of code. Why? Because why not.</a:t>
            </a:r>
            <a:endParaRPr lang="en-US"/>
          </a:p>
        </p:txBody>
      </p:sp>
    </p:spTree>
    <p:extLst>
      <p:ext uri="{BB962C8B-B14F-4D97-AF65-F5344CB8AC3E}">
        <p14:creationId xmlns:p14="http://schemas.microsoft.com/office/powerpoint/2010/main" val="201188723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AC8B60-E6E0-5EE8-E02F-DC0AA7EF9D2F}"/>
              </a:ext>
            </a:extLst>
          </p:cNvPr>
          <p:cNvSpPr>
            <a:spLocks noGrp="1"/>
          </p:cNvSpPr>
          <p:nvPr>
            <p:ph type="title"/>
          </p:nvPr>
        </p:nvSpPr>
        <p:spPr/>
        <p:txBody>
          <a:bodyPr/>
          <a:lstStyle/>
          <a:p>
            <a:r>
              <a:rPr lang="en-US" dirty="0"/>
              <a:t>Code: Main</a:t>
            </a:r>
          </a:p>
        </p:txBody>
      </p:sp>
      <p:sp>
        <p:nvSpPr>
          <p:cNvPr id="3" name="Content Placeholder 2">
            <a:extLst>
              <a:ext uri="{FF2B5EF4-FFF2-40B4-BE49-F238E27FC236}">
                <a16:creationId xmlns:a16="http://schemas.microsoft.com/office/drawing/2014/main" id="{708E08D5-8C17-B5D5-17EF-C237B32FB0F2}"/>
              </a:ext>
            </a:extLst>
          </p:cNvPr>
          <p:cNvSpPr>
            <a:spLocks noGrp="1"/>
          </p:cNvSpPr>
          <p:nvPr>
            <p:ph idx="1"/>
          </p:nvPr>
        </p:nvSpPr>
        <p:spPr/>
        <p:txBody>
          <a:bodyPr/>
          <a:lstStyle/>
          <a:p>
            <a:endParaRPr lang="en-US"/>
          </a:p>
        </p:txBody>
      </p:sp>
      <p:sp>
        <p:nvSpPr>
          <p:cNvPr id="5" name="TextBox 4">
            <a:extLst>
              <a:ext uri="{FF2B5EF4-FFF2-40B4-BE49-F238E27FC236}">
                <a16:creationId xmlns:a16="http://schemas.microsoft.com/office/drawing/2014/main" id="{71AF807B-8675-5D0A-2308-B8AC1B7D31ED}"/>
              </a:ext>
            </a:extLst>
          </p:cNvPr>
          <p:cNvSpPr txBox="1"/>
          <p:nvPr/>
        </p:nvSpPr>
        <p:spPr>
          <a:xfrm>
            <a:off x="1098699" y="1843625"/>
            <a:ext cx="9435313" cy="4893647"/>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latin typeface="Consolas"/>
                <a:ea typeface="+mn-lt"/>
                <a:cs typeface="+mn-lt"/>
              </a:rPr>
              <a:t>def main(prompt: str, </a:t>
            </a:r>
            <a:r>
              <a:rPr lang="en-US" sz="1200" dirty="0" err="1">
                <a:latin typeface="Consolas"/>
                <a:ea typeface="+mn-lt"/>
                <a:cs typeface="+mn-lt"/>
              </a:rPr>
              <a:t>n_tokens_to_generate</a:t>
            </a:r>
            <a:r>
              <a:rPr lang="en-US" sz="1200" dirty="0">
                <a:latin typeface="Consolas"/>
                <a:ea typeface="+mn-lt"/>
                <a:cs typeface="+mn-lt"/>
              </a:rPr>
              <a:t>: int = 40, </a:t>
            </a:r>
            <a:r>
              <a:rPr lang="en-US" sz="1200" dirty="0" err="1">
                <a:latin typeface="Consolas"/>
                <a:ea typeface="+mn-lt"/>
                <a:cs typeface="+mn-lt"/>
              </a:rPr>
              <a:t>model_size</a:t>
            </a:r>
            <a:r>
              <a:rPr lang="en-US" sz="1200" dirty="0">
                <a:latin typeface="Consolas"/>
                <a:ea typeface="+mn-lt"/>
                <a:cs typeface="+mn-lt"/>
              </a:rPr>
              <a:t>: str = "124M", </a:t>
            </a:r>
            <a:r>
              <a:rPr lang="en-US" sz="1200" dirty="0" err="1">
                <a:latin typeface="Consolas"/>
                <a:ea typeface="+mn-lt"/>
                <a:cs typeface="+mn-lt"/>
              </a:rPr>
              <a:t>models_dir</a:t>
            </a:r>
            <a:r>
              <a:rPr lang="en-US" sz="1200" dirty="0">
                <a:latin typeface="Consolas"/>
                <a:ea typeface="+mn-lt"/>
                <a:cs typeface="+mn-lt"/>
              </a:rPr>
              <a:t>: str = "models"):</a:t>
            </a:r>
            <a:endParaRPr lang="en-US" sz="1200" dirty="0">
              <a:latin typeface="Consolas"/>
            </a:endParaRPr>
          </a:p>
          <a:p>
            <a:r>
              <a:rPr lang="en-US" sz="1200" dirty="0">
                <a:latin typeface="Consolas"/>
                <a:ea typeface="+mn-lt"/>
                <a:cs typeface="+mn-lt"/>
              </a:rPr>
              <a:t>    from utils import </a:t>
            </a:r>
            <a:r>
              <a:rPr lang="en-US" sz="1200" dirty="0" err="1">
                <a:latin typeface="Consolas"/>
                <a:ea typeface="+mn-lt"/>
                <a:cs typeface="+mn-lt"/>
              </a:rPr>
              <a:t>load_encoder_hparams_and_params</a:t>
            </a:r>
            <a:endParaRPr lang="en-US" sz="1200" dirty="0">
              <a:latin typeface="Consolas"/>
            </a:endParaRPr>
          </a:p>
          <a:p>
            <a:endParaRPr lang="en-US" sz="1200" dirty="0">
              <a:latin typeface="Consolas"/>
            </a:endParaRPr>
          </a:p>
          <a:p>
            <a:r>
              <a:rPr lang="en-US" sz="1200" dirty="0">
                <a:latin typeface="Consolas"/>
                <a:ea typeface="+mn-lt"/>
                <a:cs typeface="+mn-lt"/>
              </a:rPr>
              <a:t>    # load encoder, </a:t>
            </a:r>
            <a:r>
              <a:rPr lang="en-US" sz="1200" dirty="0" err="1">
                <a:latin typeface="Consolas"/>
                <a:ea typeface="+mn-lt"/>
                <a:cs typeface="+mn-lt"/>
              </a:rPr>
              <a:t>hparams</a:t>
            </a:r>
            <a:r>
              <a:rPr lang="en-US" sz="1200" dirty="0">
                <a:latin typeface="Consolas"/>
                <a:ea typeface="+mn-lt"/>
                <a:cs typeface="+mn-lt"/>
              </a:rPr>
              <a:t>, and params from the released open-ai gpt-2 files</a:t>
            </a:r>
            <a:endParaRPr lang="en-US" sz="1200" dirty="0">
              <a:latin typeface="Consolas"/>
            </a:endParaRPr>
          </a:p>
          <a:p>
            <a:r>
              <a:rPr lang="en-US" sz="1200" dirty="0">
                <a:latin typeface="Consolas"/>
                <a:ea typeface="+mn-lt"/>
                <a:cs typeface="+mn-lt"/>
              </a:rPr>
              <a:t>    encoder, </a:t>
            </a:r>
            <a:r>
              <a:rPr lang="en-US" sz="1200" dirty="0" err="1">
                <a:latin typeface="Consolas"/>
                <a:ea typeface="+mn-lt"/>
                <a:cs typeface="+mn-lt"/>
              </a:rPr>
              <a:t>hparams</a:t>
            </a:r>
            <a:r>
              <a:rPr lang="en-US" sz="1200" dirty="0">
                <a:latin typeface="Consolas"/>
                <a:ea typeface="+mn-lt"/>
                <a:cs typeface="+mn-lt"/>
              </a:rPr>
              <a:t>, params = </a:t>
            </a:r>
            <a:r>
              <a:rPr lang="en-US" sz="1200" dirty="0" err="1">
                <a:latin typeface="Consolas"/>
                <a:ea typeface="+mn-lt"/>
                <a:cs typeface="+mn-lt"/>
              </a:rPr>
              <a:t>load_encoder_hparams_and_params</a:t>
            </a:r>
            <a:r>
              <a:rPr lang="en-US" sz="1200" dirty="0">
                <a:latin typeface="Consolas"/>
                <a:ea typeface="+mn-lt"/>
                <a:cs typeface="+mn-lt"/>
              </a:rPr>
              <a:t>(</a:t>
            </a:r>
            <a:r>
              <a:rPr lang="en-US" sz="1200" dirty="0" err="1">
                <a:latin typeface="Consolas"/>
                <a:ea typeface="+mn-lt"/>
                <a:cs typeface="+mn-lt"/>
              </a:rPr>
              <a:t>model_size</a:t>
            </a:r>
            <a:r>
              <a:rPr lang="en-US" sz="1200" dirty="0">
                <a:latin typeface="Consolas"/>
                <a:ea typeface="+mn-lt"/>
                <a:cs typeface="+mn-lt"/>
              </a:rPr>
              <a:t>, </a:t>
            </a:r>
            <a:r>
              <a:rPr lang="en-US" sz="1200" dirty="0" err="1">
                <a:latin typeface="Consolas"/>
                <a:ea typeface="+mn-lt"/>
                <a:cs typeface="+mn-lt"/>
              </a:rPr>
              <a:t>models_dir</a:t>
            </a:r>
            <a:r>
              <a:rPr lang="en-US" sz="1200" dirty="0">
                <a:latin typeface="Consolas"/>
                <a:ea typeface="+mn-lt"/>
                <a:cs typeface="+mn-lt"/>
              </a:rPr>
              <a:t>)</a:t>
            </a:r>
            <a:endParaRPr lang="en-US" sz="1200" dirty="0">
              <a:latin typeface="Consolas"/>
            </a:endParaRPr>
          </a:p>
          <a:p>
            <a:endParaRPr lang="en-US" sz="1200" dirty="0">
              <a:latin typeface="Consolas"/>
            </a:endParaRPr>
          </a:p>
          <a:p>
            <a:r>
              <a:rPr lang="en-US" sz="1200" dirty="0">
                <a:latin typeface="Consolas"/>
                <a:ea typeface="+mn-lt"/>
                <a:cs typeface="+mn-lt"/>
              </a:rPr>
              <a:t>    # encode the input string using the BPE tokenizer</a:t>
            </a:r>
            <a:endParaRPr lang="en-US" sz="1200" dirty="0">
              <a:latin typeface="Consolas"/>
            </a:endParaRPr>
          </a:p>
          <a:p>
            <a:r>
              <a:rPr lang="en-US" sz="1200" dirty="0">
                <a:latin typeface="Consolas"/>
                <a:ea typeface="+mn-lt"/>
                <a:cs typeface="+mn-lt"/>
              </a:rPr>
              <a:t>    </a:t>
            </a:r>
            <a:r>
              <a:rPr lang="en-US" sz="1200" dirty="0" err="1">
                <a:latin typeface="Consolas"/>
                <a:ea typeface="+mn-lt"/>
                <a:cs typeface="+mn-lt"/>
              </a:rPr>
              <a:t>input_ids</a:t>
            </a:r>
            <a:r>
              <a:rPr lang="en-US" sz="1200" dirty="0">
                <a:latin typeface="Consolas"/>
                <a:ea typeface="+mn-lt"/>
                <a:cs typeface="+mn-lt"/>
              </a:rPr>
              <a:t> = </a:t>
            </a:r>
            <a:r>
              <a:rPr lang="en-US" sz="1200" dirty="0" err="1">
                <a:latin typeface="Consolas"/>
                <a:ea typeface="+mn-lt"/>
                <a:cs typeface="+mn-lt"/>
              </a:rPr>
              <a:t>encoder.encode</a:t>
            </a:r>
            <a:r>
              <a:rPr lang="en-US" sz="1200" dirty="0">
                <a:latin typeface="Consolas"/>
                <a:ea typeface="+mn-lt"/>
                <a:cs typeface="+mn-lt"/>
              </a:rPr>
              <a:t>(prompt)</a:t>
            </a:r>
            <a:endParaRPr lang="en-US" sz="1200" dirty="0">
              <a:latin typeface="Consolas"/>
            </a:endParaRPr>
          </a:p>
          <a:p>
            <a:endParaRPr lang="en-US" sz="1200" dirty="0">
              <a:latin typeface="Consolas"/>
            </a:endParaRPr>
          </a:p>
          <a:p>
            <a:r>
              <a:rPr lang="en-US" sz="1200" dirty="0">
                <a:latin typeface="Consolas"/>
                <a:ea typeface="+mn-lt"/>
                <a:cs typeface="+mn-lt"/>
              </a:rPr>
              <a:t>    # make sure we are not surpassing the max sequence length of our model</a:t>
            </a:r>
            <a:endParaRPr lang="en-US" sz="1200" dirty="0">
              <a:latin typeface="Consolas"/>
            </a:endParaRPr>
          </a:p>
          <a:p>
            <a:r>
              <a:rPr lang="en-US" sz="1200" dirty="0">
                <a:latin typeface="Consolas"/>
                <a:ea typeface="+mn-lt"/>
                <a:cs typeface="+mn-lt"/>
              </a:rPr>
              <a:t>    assert </a:t>
            </a:r>
            <a:r>
              <a:rPr lang="en-US" sz="1200" dirty="0" err="1">
                <a:latin typeface="Consolas"/>
                <a:ea typeface="+mn-lt"/>
                <a:cs typeface="+mn-lt"/>
              </a:rPr>
              <a:t>len</a:t>
            </a:r>
            <a:r>
              <a:rPr lang="en-US" sz="1200" dirty="0">
                <a:latin typeface="Consolas"/>
                <a:ea typeface="+mn-lt"/>
                <a:cs typeface="+mn-lt"/>
              </a:rPr>
              <a:t>(</a:t>
            </a:r>
            <a:r>
              <a:rPr lang="en-US" sz="1200" dirty="0" err="1">
                <a:latin typeface="Consolas"/>
                <a:ea typeface="+mn-lt"/>
                <a:cs typeface="+mn-lt"/>
              </a:rPr>
              <a:t>input_ids</a:t>
            </a:r>
            <a:r>
              <a:rPr lang="en-US" sz="1200" dirty="0">
                <a:latin typeface="Consolas"/>
                <a:ea typeface="+mn-lt"/>
                <a:cs typeface="+mn-lt"/>
              </a:rPr>
              <a:t>) + </a:t>
            </a:r>
            <a:r>
              <a:rPr lang="en-US" sz="1200" dirty="0" err="1">
                <a:latin typeface="Consolas"/>
                <a:ea typeface="+mn-lt"/>
                <a:cs typeface="+mn-lt"/>
              </a:rPr>
              <a:t>n_tokens_to_generate</a:t>
            </a:r>
            <a:r>
              <a:rPr lang="en-US" sz="1200" dirty="0">
                <a:latin typeface="Consolas"/>
                <a:ea typeface="+mn-lt"/>
                <a:cs typeface="+mn-lt"/>
              </a:rPr>
              <a:t> &lt; </a:t>
            </a:r>
            <a:r>
              <a:rPr lang="en-US" sz="1200" dirty="0" err="1">
                <a:latin typeface="Consolas"/>
                <a:ea typeface="+mn-lt"/>
                <a:cs typeface="+mn-lt"/>
              </a:rPr>
              <a:t>hparams</a:t>
            </a:r>
            <a:r>
              <a:rPr lang="en-US" sz="1200" dirty="0">
                <a:latin typeface="Consolas"/>
                <a:ea typeface="+mn-lt"/>
                <a:cs typeface="+mn-lt"/>
              </a:rPr>
              <a:t>["</a:t>
            </a:r>
            <a:r>
              <a:rPr lang="en-US" sz="1200" dirty="0" err="1">
                <a:latin typeface="Consolas"/>
                <a:ea typeface="+mn-lt"/>
                <a:cs typeface="+mn-lt"/>
              </a:rPr>
              <a:t>n_ctx</a:t>
            </a:r>
            <a:r>
              <a:rPr lang="en-US" sz="1200" dirty="0">
                <a:latin typeface="Consolas"/>
                <a:ea typeface="+mn-lt"/>
                <a:cs typeface="+mn-lt"/>
              </a:rPr>
              <a:t>"]</a:t>
            </a:r>
            <a:endParaRPr lang="en-US" sz="1200" dirty="0">
              <a:latin typeface="Consolas"/>
            </a:endParaRPr>
          </a:p>
          <a:p>
            <a:endParaRPr lang="en-US" sz="1200" dirty="0">
              <a:latin typeface="Consolas"/>
            </a:endParaRPr>
          </a:p>
          <a:p>
            <a:r>
              <a:rPr lang="en-US" sz="1200" dirty="0">
                <a:latin typeface="Consolas"/>
                <a:ea typeface="+mn-lt"/>
                <a:cs typeface="+mn-lt"/>
              </a:rPr>
              <a:t>    # generate output ids</a:t>
            </a:r>
            <a:endParaRPr lang="en-US" sz="1200" dirty="0">
              <a:latin typeface="Consolas"/>
            </a:endParaRPr>
          </a:p>
          <a:p>
            <a:r>
              <a:rPr lang="en-US" sz="1200" dirty="0">
                <a:latin typeface="Consolas"/>
                <a:ea typeface="+mn-lt"/>
                <a:cs typeface="+mn-lt"/>
              </a:rPr>
              <a:t>    </a:t>
            </a:r>
            <a:r>
              <a:rPr lang="en-US" sz="1200" dirty="0" err="1">
                <a:latin typeface="Consolas"/>
                <a:ea typeface="+mn-lt"/>
                <a:cs typeface="+mn-lt"/>
              </a:rPr>
              <a:t>output_ids</a:t>
            </a:r>
            <a:r>
              <a:rPr lang="en-US" sz="1200" dirty="0">
                <a:latin typeface="Consolas"/>
                <a:ea typeface="+mn-lt"/>
                <a:cs typeface="+mn-lt"/>
              </a:rPr>
              <a:t> = generate(</a:t>
            </a:r>
            <a:r>
              <a:rPr lang="en-US" sz="1200" dirty="0" err="1">
                <a:latin typeface="Consolas"/>
                <a:ea typeface="+mn-lt"/>
                <a:cs typeface="+mn-lt"/>
              </a:rPr>
              <a:t>input_ids</a:t>
            </a:r>
            <a:r>
              <a:rPr lang="en-US" sz="1200" dirty="0">
                <a:latin typeface="Consolas"/>
                <a:ea typeface="+mn-lt"/>
                <a:cs typeface="+mn-lt"/>
              </a:rPr>
              <a:t>, params, </a:t>
            </a:r>
            <a:r>
              <a:rPr lang="en-US" sz="1200" dirty="0" err="1">
                <a:latin typeface="Consolas"/>
                <a:ea typeface="+mn-lt"/>
                <a:cs typeface="+mn-lt"/>
              </a:rPr>
              <a:t>hparams</a:t>
            </a:r>
            <a:r>
              <a:rPr lang="en-US" sz="1200" dirty="0">
                <a:latin typeface="Consolas"/>
                <a:ea typeface="+mn-lt"/>
                <a:cs typeface="+mn-lt"/>
              </a:rPr>
              <a:t>["</a:t>
            </a:r>
            <a:r>
              <a:rPr lang="en-US" sz="1200" dirty="0" err="1">
                <a:latin typeface="Consolas"/>
                <a:ea typeface="+mn-lt"/>
                <a:cs typeface="+mn-lt"/>
              </a:rPr>
              <a:t>n_head</a:t>
            </a:r>
            <a:r>
              <a:rPr lang="en-US" sz="1200" dirty="0">
                <a:latin typeface="Consolas"/>
                <a:ea typeface="+mn-lt"/>
                <a:cs typeface="+mn-lt"/>
              </a:rPr>
              <a:t>"], </a:t>
            </a:r>
            <a:r>
              <a:rPr lang="en-US" sz="1200" dirty="0" err="1">
                <a:latin typeface="Consolas"/>
                <a:ea typeface="+mn-lt"/>
                <a:cs typeface="+mn-lt"/>
              </a:rPr>
              <a:t>n_tokens_to_generate</a:t>
            </a:r>
            <a:r>
              <a:rPr lang="en-US" sz="1200" dirty="0">
                <a:latin typeface="Consolas"/>
                <a:ea typeface="+mn-lt"/>
                <a:cs typeface="+mn-lt"/>
              </a:rPr>
              <a:t>)</a:t>
            </a:r>
            <a:endParaRPr lang="en-US" sz="1200" dirty="0">
              <a:latin typeface="Consolas"/>
            </a:endParaRPr>
          </a:p>
          <a:p>
            <a:endParaRPr lang="en-US" sz="1200" dirty="0">
              <a:latin typeface="Consolas"/>
            </a:endParaRPr>
          </a:p>
          <a:p>
            <a:r>
              <a:rPr lang="en-US" sz="1200" dirty="0">
                <a:latin typeface="Consolas"/>
                <a:ea typeface="+mn-lt"/>
                <a:cs typeface="+mn-lt"/>
              </a:rPr>
              <a:t>    # decode the ids back into a string</a:t>
            </a:r>
            <a:endParaRPr lang="en-US" sz="1200" dirty="0">
              <a:latin typeface="Consolas"/>
            </a:endParaRPr>
          </a:p>
          <a:p>
            <a:r>
              <a:rPr lang="en-US" sz="1200" dirty="0">
                <a:latin typeface="Consolas"/>
                <a:ea typeface="+mn-lt"/>
                <a:cs typeface="+mn-lt"/>
              </a:rPr>
              <a:t>    </a:t>
            </a:r>
            <a:r>
              <a:rPr lang="en-US" sz="1200" dirty="0" err="1">
                <a:latin typeface="Consolas"/>
                <a:ea typeface="+mn-lt"/>
                <a:cs typeface="+mn-lt"/>
              </a:rPr>
              <a:t>output_text</a:t>
            </a:r>
            <a:r>
              <a:rPr lang="en-US" sz="1200" dirty="0">
                <a:latin typeface="Consolas"/>
                <a:ea typeface="+mn-lt"/>
                <a:cs typeface="+mn-lt"/>
              </a:rPr>
              <a:t> = </a:t>
            </a:r>
            <a:r>
              <a:rPr lang="en-US" sz="1200" dirty="0" err="1">
                <a:latin typeface="Consolas"/>
                <a:ea typeface="+mn-lt"/>
                <a:cs typeface="+mn-lt"/>
              </a:rPr>
              <a:t>encoder.decode</a:t>
            </a:r>
            <a:r>
              <a:rPr lang="en-US" sz="1200" dirty="0">
                <a:latin typeface="Consolas"/>
                <a:ea typeface="+mn-lt"/>
                <a:cs typeface="+mn-lt"/>
              </a:rPr>
              <a:t>(</a:t>
            </a:r>
            <a:r>
              <a:rPr lang="en-US" sz="1200" dirty="0" err="1">
                <a:latin typeface="Consolas"/>
                <a:ea typeface="+mn-lt"/>
                <a:cs typeface="+mn-lt"/>
              </a:rPr>
              <a:t>output_ids</a:t>
            </a:r>
            <a:r>
              <a:rPr lang="en-US" sz="1200" dirty="0">
                <a:latin typeface="Consolas"/>
                <a:ea typeface="+mn-lt"/>
                <a:cs typeface="+mn-lt"/>
              </a:rPr>
              <a:t>)</a:t>
            </a:r>
            <a:endParaRPr lang="en-US" sz="1200" dirty="0">
              <a:latin typeface="Consolas"/>
            </a:endParaRPr>
          </a:p>
          <a:p>
            <a:endParaRPr lang="en-US" sz="1200" dirty="0">
              <a:latin typeface="Consolas"/>
            </a:endParaRPr>
          </a:p>
          <a:p>
            <a:r>
              <a:rPr lang="en-US" sz="1200" dirty="0">
                <a:latin typeface="Consolas"/>
                <a:ea typeface="+mn-lt"/>
                <a:cs typeface="+mn-lt"/>
              </a:rPr>
              <a:t>    return </a:t>
            </a:r>
            <a:r>
              <a:rPr lang="en-US" sz="1200" dirty="0" err="1">
                <a:latin typeface="Consolas"/>
                <a:ea typeface="+mn-lt"/>
                <a:cs typeface="+mn-lt"/>
              </a:rPr>
              <a:t>output_text</a:t>
            </a:r>
            <a:endParaRPr lang="en-US" sz="1200" dirty="0">
              <a:latin typeface="Consolas"/>
            </a:endParaRPr>
          </a:p>
          <a:p>
            <a:endParaRPr lang="en-US" sz="1200" dirty="0">
              <a:latin typeface="Consolas"/>
            </a:endParaRPr>
          </a:p>
          <a:p>
            <a:endParaRPr lang="en-US" sz="1200" dirty="0">
              <a:latin typeface="Consolas"/>
            </a:endParaRPr>
          </a:p>
          <a:p>
            <a:r>
              <a:rPr lang="en-US" sz="1200" dirty="0">
                <a:latin typeface="Consolas"/>
                <a:ea typeface="+mn-lt"/>
                <a:cs typeface="+mn-lt"/>
              </a:rPr>
              <a:t>if __name__ == "__main__":</a:t>
            </a:r>
            <a:endParaRPr lang="en-US" sz="1200" dirty="0">
              <a:latin typeface="Consolas"/>
            </a:endParaRPr>
          </a:p>
          <a:p>
            <a:r>
              <a:rPr lang="en-US" sz="1200" dirty="0">
                <a:latin typeface="Consolas"/>
                <a:ea typeface="+mn-lt"/>
                <a:cs typeface="+mn-lt"/>
              </a:rPr>
              <a:t>    import fire</a:t>
            </a:r>
            <a:endParaRPr lang="en-US" sz="1200" dirty="0">
              <a:latin typeface="Consolas"/>
            </a:endParaRPr>
          </a:p>
          <a:p>
            <a:endParaRPr lang="en-US" sz="1200" dirty="0">
              <a:latin typeface="Consolas"/>
            </a:endParaRPr>
          </a:p>
          <a:p>
            <a:r>
              <a:rPr lang="en-US" sz="1200" dirty="0">
                <a:latin typeface="Consolas"/>
                <a:ea typeface="+mn-lt"/>
                <a:cs typeface="+mn-lt"/>
              </a:rPr>
              <a:t>    </a:t>
            </a:r>
            <a:r>
              <a:rPr lang="en-US" sz="1200" dirty="0" err="1">
                <a:latin typeface="Consolas"/>
                <a:ea typeface="+mn-lt"/>
                <a:cs typeface="+mn-lt"/>
              </a:rPr>
              <a:t>fire.Fire</a:t>
            </a:r>
            <a:r>
              <a:rPr lang="en-US" sz="1200" dirty="0">
                <a:latin typeface="Consolas"/>
                <a:ea typeface="+mn-lt"/>
                <a:cs typeface="+mn-lt"/>
              </a:rPr>
              <a:t>(main)</a:t>
            </a:r>
            <a:endParaRPr lang="en-US" sz="1200" dirty="0">
              <a:latin typeface="Consolas"/>
            </a:endParaRPr>
          </a:p>
        </p:txBody>
      </p:sp>
    </p:spTree>
    <p:extLst>
      <p:ext uri="{BB962C8B-B14F-4D97-AF65-F5344CB8AC3E}">
        <p14:creationId xmlns:p14="http://schemas.microsoft.com/office/powerpoint/2010/main" val="9943824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5D7C71-EFAC-41A2-DFA6-5C6B25D657FD}"/>
              </a:ext>
            </a:extLst>
          </p:cNvPr>
          <p:cNvSpPr>
            <a:spLocks noGrp="1"/>
          </p:cNvSpPr>
          <p:nvPr>
            <p:ph type="title"/>
          </p:nvPr>
        </p:nvSpPr>
        <p:spPr/>
        <p:txBody>
          <a:bodyPr/>
          <a:lstStyle/>
          <a:p>
            <a:r>
              <a:rPr lang="en-US" dirty="0"/>
              <a:t>Main Overview</a:t>
            </a:r>
          </a:p>
        </p:txBody>
      </p:sp>
      <p:sp>
        <p:nvSpPr>
          <p:cNvPr id="3" name="Content Placeholder 2">
            <a:extLst>
              <a:ext uri="{FF2B5EF4-FFF2-40B4-BE49-F238E27FC236}">
                <a16:creationId xmlns:a16="http://schemas.microsoft.com/office/drawing/2014/main" id="{34496150-5507-EDB3-0281-A68C7B3DB26D}"/>
              </a:ext>
            </a:extLst>
          </p:cNvPr>
          <p:cNvSpPr>
            <a:spLocks noGrp="1"/>
          </p:cNvSpPr>
          <p:nvPr>
            <p:ph idx="1"/>
          </p:nvPr>
        </p:nvSpPr>
        <p:spPr/>
        <p:txBody>
          <a:bodyPr vert="horz" lIns="91440" tIns="45720" rIns="91440" bIns="45720" rtlCol="0" anchor="t">
            <a:normAutofit/>
          </a:bodyPr>
          <a:lstStyle/>
          <a:p>
            <a:r>
              <a:rPr lang="en-US" dirty="0">
                <a:ea typeface="+mj-lt"/>
                <a:cs typeface="+mj-lt"/>
              </a:rPr>
              <a:t>The main function handles:</a:t>
            </a:r>
            <a:endParaRPr lang="en-US" dirty="0"/>
          </a:p>
          <a:p>
            <a:pPr lvl="1">
              <a:buClr>
                <a:srgbClr val="8AD0D6"/>
              </a:buClr>
            </a:pPr>
            <a:r>
              <a:rPr lang="en-US" dirty="0">
                <a:ea typeface="+mj-lt"/>
                <a:cs typeface="+mj-lt"/>
              </a:rPr>
              <a:t>Loading the tokenizer (encoder), model weights (params), and hyperparameters (</a:t>
            </a:r>
            <a:r>
              <a:rPr lang="en-US" dirty="0" err="1">
                <a:ea typeface="+mj-lt"/>
                <a:cs typeface="+mj-lt"/>
              </a:rPr>
              <a:t>hparams</a:t>
            </a:r>
            <a:r>
              <a:rPr lang="en-US" dirty="0">
                <a:ea typeface="+mj-lt"/>
                <a:cs typeface="+mj-lt"/>
              </a:rPr>
              <a:t>)</a:t>
            </a:r>
            <a:endParaRPr lang="en-US"/>
          </a:p>
          <a:p>
            <a:pPr lvl="1">
              <a:buClr>
                <a:srgbClr val="8AD0D6"/>
              </a:buClr>
            </a:pPr>
            <a:r>
              <a:rPr lang="en-US" dirty="0">
                <a:ea typeface="+mj-lt"/>
                <a:cs typeface="+mj-lt"/>
              </a:rPr>
              <a:t>Encoding the input prompt into token IDs using the tokenizer</a:t>
            </a:r>
            <a:endParaRPr lang="en-US"/>
          </a:p>
          <a:p>
            <a:pPr lvl="1">
              <a:buClr>
                <a:srgbClr val="8AD0D6"/>
              </a:buClr>
            </a:pPr>
            <a:r>
              <a:rPr lang="en-US" dirty="0">
                <a:ea typeface="+mj-lt"/>
                <a:cs typeface="+mj-lt"/>
              </a:rPr>
              <a:t>Calling the generate function</a:t>
            </a:r>
            <a:endParaRPr lang="en-US"/>
          </a:p>
          <a:p>
            <a:pPr lvl="1">
              <a:buClr>
                <a:srgbClr val="8AD0D6"/>
              </a:buClr>
            </a:pPr>
            <a:r>
              <a:rPr lang="en-US" dirty="0">
                <a:ea typeface="+mj-lt"/>
                <a:cs typeface="+mj-lt"/>
              </a:rPr>
              <a:t>Decoding the output IDs into a string</a:t>
            </a:r>
            <a:endParaRPr lang="en-US"/>
          </a:p>
          <a:p>
            <a:pPr>
              <a:buClr>
                <a:srgbClr val="8AD0D6"/>
              </a:buClr>
            </a:pPr>
            <a:r>
              <a:rPr lang="en-US" dirty="0" err="1">
                <a:ea typeface="+mj-lt"/>
                <a:cs typeface="+mj-lt"/>
              </a:rPr>
              <a:t>fire.Fire</a:t>
            </a:r>
            <a:r>
              <a:rPr lang="en-US" dirty="0">
                <a:ea typeface="+mj-lt"/>
                <a:cs typeface="+mj-lt"/>
              </a:rPr>
              <a:t>(main) just turns </a:t>
            </a:r>
            <a:r>
              <a:rPr lang="en-US" dirty="0" err="1">
                <a:ea typeface="+mj-lt"/>
                <a:cs typeface="+mj-lt"/>
              </a:rPr>
              <a:t>thefile</a:t>
            </a:r>
            <a:r>
              <a:rPr lang="en-US" dirty="0">
                <a:ea typeface="+mj-lt"/>
                <a:cs typeface="+mj-lt"/>
              </a:rPr>
              <a:t> into a CLI application, so it can eventually run with: </a:t>
            </a:r>
          </a:p>
          <a:p>
            <a:pPr lvl="1">
              <a:buClr>
                <a:srgbClr val="8AD0D6"/>
              </a:buClr>
            </a:pPr>
            <a:r>
              <a:rPr lang="en-US" dirty="0">
                <a:ea typeface="+mj-lt"/>
                <a:cs typeface="+mj-lt"/>
              </a:rPr>
              <a:t>python gpt2.py "some prompt here"</a:t>
            </a:r>
            <a:endParaRPr lang="en-US" dirty="0"/>
          </a:p>
        </p:txBody>
      </p:sp>
    </p:spTree>
    <p:extLst>
      <p:ext uri="{BB962C8B-B14F-4D97-AF65-F5344CB8AC3E}">
        <p14:creationId xmlns:p14="http://schemas.microsoft.com/office/powerpoint/2010/main" val="416458829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AC8B60-E6E0-5EE8-E02F-DC0AA7EF9D2F}"/>
              </a:ext>
            </a:extLst>
          </p:cNvPr>
          <p:cNvSpPr>
            <a:spLocks noGrp="1"/>
          </p:cNvSpPr>
          <p:nvPr>
            <p:ph type="title"/>
          </p:nvPr>
        </p:nvSpPr>
        <p:spPr/>
        <p:txBody>
          <a:bodyPr/>
          <a:lstStyle/>
          <a:p>
            <a:r>
              <a:rPr lang="en-US" dirty="0"/>
              <a:t>Code: GPT2, Generate</a:t>
            </a:r>
          </a:p>
        </p:txBody>
      </p:sp>
      <p:sp>
        <p:nvSpPr>
          <p:cNvPr id="3" name="Content Placeholder 2">
            <a:extLst>
              <a:ext uri="{FF2B5EF4-FFF2-40B4-BE49-F238E27FC236}">
                <a16:creationId xmlns:a16="http://schemas.microsoft.com/office/drawing/2014/main" id="{708E08D5-8C17-B5D5-17EF-C237B32FB0F2}"/>
              </a:ext>
            </a:extLst>
          </p:cNvPr>
          <p:cNvSpPr>
            <a:spLocks noGrp="1"/>
          </p:cNvSpPr>
          <p:nvPr>
            <p:ph idx="1"/>
          </p:nvPr>
        </p:nvSpPr>
        <p:spPr/>
        <p:txBody>
          <a:bodyPr/>
          <a:lstStyle/>
          <a:p>
            <a:endParaRPr lang="en-US"/>
          </a:p>
        </p:txBody>
      </p:sp>
      <p:sp>
        <p:nvSpPr>
          <p:cNvPr id="5" name="TextBox 4">
            <a:extLst>
              <a:ext uri="{FF2B5EF4-FFF2-40B4-BE49-F238E27FC236}">
                <a16:creationId xmlns:a16="http://schemas.microsoft.com/office/drawing/2014/main" id="{71AF807B-8675-5D0A-2308-B8AC1B7D31ED}"/>
              </a:ext>
            </a:extLst>
          </p:cNvPr>
          <p:cNvSpPr txBox="1"/>
          <p:nvPr/>
        </p:nvSpPr>
        <p:spPr>
          <a:xfrm>
            <a:off x="1098700" y="2057356"/>
            <a:ext cx="8190092" cy="3046988"/>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latin typeface="Consolas"/>
                <a:ea typeface="+mn-lt"/>
                <a:cs typeface="+mn-lt"/>
              </a:rPr>
              <a:t>import </a:t>
            </a:r>
            <a:r>
              <a:rPr lang="en-US" sz="1200" dirty="0" err="1">
                <a:latin typeface="Consolas"/>
                <a:ea typeface="+mn-lt"/>
                <a:cs typeface="+mn-lt"/>
              </a:rPr>
              <a:t>numpy</a:t>
            </a:r>
            <a:r>
              <a:rPr lang="en-US" sz="1200" dirty="0">
                <a:latin typeface="Consolas"/>
                <a:ea typeface="+mn-lt"/>
                <a:cs typeface="+mn-lt"/>
              </a:rPr>
              <a:t> as np</a:t>
            </a:r>
            <a:endParaRPr lang="en-US" sz="1200" dirty="0">
              <a:latin typeface="Consolas"/>
            </a:endParaRPr>
          </a:p>
          <a:p>
            <a:endParaRPr lang="en-US" sz="1200" dirty="0">
              <a:latin typeface="Consolas"/>
            </a:endParaRPr>
          </a:p>
          <a:p>
            <a:endParaRPr lang="en-US" sz="1200" dirty="0">
              <a:latin typeface="Consolas"/>
            </a:endParaRPr>
          </a:p>
          <a:p>
            <a:r>
              <a:rPr lang="en-US" sz="1200" dirty="0">
                <a:latin typeface="Consolas"/>
                <a:ea typeface="+mn-lt"/>
                <a:cs typeface="+mn-lt"/>
              </a:rPr>
              <a:t>def gpt2(inputs, </a:t>
            </a:r>
            <a:r>
              <a:rPr lang="en-US" sz="1200" dirty="0" err="1">
                <a:latin typeface="Consolas"/>
                <a:ea typeface="+mn-lt"/>
                <a:cs typeface="+mn-lt"/>
              </a:rPr>
              <a:t>wte</a:t>
            </a:r>
            <a:r>
              <a:rPr lang="en-US" sz="1200" dirty="0">
                <a:latin typeface="Consolas"/>
                <a:ea typeface="+mn-lt"/>
                <a:cs typeface="+mn-lt"/>
              </a:rPr>
              <a:t>, </a:t>
            </a:r>
            <a:r>
              <a:rPr lang="en-US" sz="1200" dirty="0" err="1">
                <a:latin typeface="Consolas"/>
                <a:ea typeface="+mn-lt"/>
                <a:cs typeface="+mn-lt"/>
              </a:rPr>
              <a:t>wpe</a:t>
            </a:r>
            <a:r>
              <a:rPr lang="en-US" sz="1200" dirty="0">
                <a:latin typeface="Consolas"/>
                <a:ea typeface="+mn-lt"/>
                <a:cs typeface="+mn-lt"/>
              </a:rPr>
              <a:t>, blocks, </a:t>
            </a:r>
            <a:r>
              <a:rPr lang="en-US" sz="1200" dirty="0" err="1">
                <a:latin typeface="Consolas"/>
                <a:ea typeface="+mn-lt"/>
                <a:cs typeface="+mn-lt"/>
              </a:rPr>
              <a:t>ln_f</a:t>
            </a:r>
            <a:r>
              <a:rPr lang="en-US" sz="1200" dirty="0">
                <a:latin typeface="Consolas"/>
                <a:ea typeface="+mn-lt"/>
                <a:cs typeface="+mn-lt"/>
              </a:rPr>
              <a:t>, </a:t>
            </a:r>
            <a:r>
              <a:rPr lang="en-US" sz="1200" dirty="0" err="1">
                <a:latin typeface="Consolas"/>
                <a:ea typeface="+mn-lt"/>
                <a:cs typeface="+mn-lt"/>
              </a:rPr>
              <a:t>n_head</a:t>
            </a:r>
            <a:r>
              <a:rPr lang="en-US" sz="1200" dirty="0">
                <a:latin typeface="Consolas"/>
                <a:ea typeface="+mn-lt"/>
                <a:cs typeface="+mn-lt"/>
              </a:rPr>
              <a:t>):</a:t>
            </a:r>
            <a:endParaRPr lang="en-US" sz="1200" dirty="0">
              <a:latin typeface="Consolas"/>
            </a:endParaRPr>
          </a:p>
          <a:p>
            <a:r>
              <a:rPr lang="en-US" sz="1200" dirty="0">
                <a:latin typeface="Consolas"/>
                <a:ea typeface="+mn-lt"/>
                <a:cs typeface="+mn-lt"/>
              </a:rPr>
              <a:t>    pass # TODO: implement this</a:t>
            </a:r>
            <a:endParaRPr lang="en-US" sz="1200" dirty="0">
              <a:latin typeface="Consolas"/>
            </a:endParaRPr>
          </a:p>
          <a:p>
            <a:endParaRPr lang="en-US" sz="1200" dirty="0">
              <a:latin typeface="Consolas"/>
            </a:endParaRPr>
          </a:p>
          <a:p>
            <a:endParaRPr lang="en-US" sz="1200" dirty="0">
              <a:latin typeface="Consolas"/>
            </a:endParaRPr>
          </a:p>
          <a:p>
            <a:r>
              <a:rPr lang="en-US" sz="1200" dirty="0">
                <a:latin typeface="Consolas"/>
                <a:ea typeface="+mn-lt"/>
                <a:cs typeface="+mn-lt"/>
              </a:rPr>
              <a:t>def generate(inputs, params, </a:t>
            </a:r>
            <a:r>
              <a:rPr lang="en-US" sz="1200" dirty="0" err="1">
                <a:latin typeface="Consolas"/>
                <a:ea typeface="+mn-lt"/>
                <a:cs typeface="+mn-lt"/>
              </a:rPr>
              <a:t>n_head</a:t>
            </a:r>
            <a:r>
              <a:rPr lang="en-US" sz="1200" dirty="0">
                <a:latin typeface="Consolas"/>
                <a:ea typeface="+mn-lt"/>
                <a:cs typeface="+mn-lt"/>
              </a:rPr>
              <a:t>, </a:t>
            </a:r>
            <a:r>
              <a:rPr lang="en-US" sz="1200" dirty="0" err="1">
                <a:latin typeface="Consolas"/>
                <a:ea typeface="+mn-lt"/>
                <a:cs typeface="+mn-lt"/>
              </a:rPr>
              <a:t>n_tokens_to_generate</a:t>
            </a:r>
            <a:r>
              <a:rPr lang="en-US" sz="1200" dirty="0">
                <a:latin typeface="Consolas"/>
                <a:ea typeface="+mn-lt"/>
                <a:cs typeface="+mn-lt"/>
              </a:rPr>
              <a:t>):</a:t>
            </a:r>
            <a:endParaRPr lang="en-US" sz="1200" dirty="0">
              <a:latin typeface="Consolas"/>
            </a:endParaRPr>
          </a:p>
          <a:p>
            <a:r>
              <a:rPr lang="en-US" sz="1200" dirty="0">
                <a:latin typeface="Consolas"/>
                <a:ea typeface="+mn-lt"/>
                <a:cs typeface="+mn-lt"/>
              </a:rPr>
              <a:t>    from </a:t>
            </a:r>
            <a:r>
              <a:rPr lang="en-US" sz="1200" dirty="0" err="1">
                <a:latin typeface="Consolas"/>
                <a:ea typeface="+mn-lt"/>
                <a:cs typeface="+mn-lt"/>
              </a:rPr>
              <a:t>tqdm</a:t>
            </a:r>
            <a:r>
              <a:rPr lang="en-US" sz="1200" dirty="0">
                <a:latin typeface="Consolas"/>
                <a:ea typeface="+mn-lt"/>
                <a:cs typeface="+mn-lt"/>
              </a:rPr>
              <a:t> import </a:t>
            </a:r>
            <a:r>
              <a:rPr lang="en-US" sz="1200" dirty="0" err="1">
                <a:latin typeface="Consolas"/>
                <a:ea typeface="+mn-lt"/>
                <a:cs typeface="+mn-lt"/>
              </a:rPr>
              <a:t>tqdm</a:t>
            </a:r>
            <a:endParaRPr lang="en-US" sz="1200" dirty="0">
              <a:latin typeface="Consolas"/>
            </a:endParaRPr>
          </a:p>
          <a:p>
            <a:endParaRPr lang="en-US" sz="1200" dirty="0">
              <a:latin typeface="Consolas"/>
            </a:endParaRPr>
          </a:p>
          <a:p>
            <a:r>
              <a:rPr lang="en-US" sz="1200" dirty="0">
                <a:latin typeface="Consolas"/>
                <a:ea typeface="+mn-lt"/>
                <a:cs typeface="+mn-lt"/>
              </a:rPr>
              <a:t>    for _ in </a:t>
            </a:r>
            <a:r>
              <a:rPr lang="en-US" sz="1200" dirty="0" err="1">
                <a:latin typeface="Consolas"/>
                <a:ea typeface="+mn-lt"/>
                <a:cs typeface="+mn-lt"/>
              </a:rPr>
              <a:t>tqdm</a:t>
            </a:r>
            <a:r>
              <a:rPr lang="en-US" sz="1200" dirty="0">
                <a:latin typeface="Consolas"/>
                <a:ea typeface="+mn-lt"/>
                <a:cs typeface="+mn-lt"/>
              </a:rPr>
              <a:t>(range(</a:t>
            </a:r>
            <a:r>
              <a:rPr lang="en-US" sz="1200" dirty="0" err="1">
                <a:latin typeface="Consolas"/>
                <a:ea typeface="+mn-lt"/>
                <a:cs typeface="+mn-lt"/>
              </a:rPr>
              <a:t>n_tokens_to_generate</a:t>
            </a:r>
            <a:r>
              <a:rPr lang="en-US" sz="1200" dirty="0">
                <a:latin typeface="Consolas"/>
                <a:ea typeface="+mn-lt"/>
                <a:cs typeface="+mn-lt"/>
              </a:rPr>
              <a:t>), "generating"):  # auto-regressive decode loop</a:t>
            </a:r>
            <a:endParaRPr lang="en-US" sz="1200" dirty="0">
              <a:latin typeface="Consolas"/>
            </a:endParaRPr>
          </a:p>
          <a:p>
            <a:r>
              <a:rPr lang="en-US" sz="1200" dirty="0">
                <a:latin typeface="Consolas"/>
                <a:ea typeface="+mn-lt"/>
                <a:cs typeface="+mn-lt"/>
              </a:rPr>
              <a:t>        logits = gpt2(inputs, **params, </a:t>
            </a:r>
            <a:r>
              <a:rPr lang="en-US" sz="1200" dirty="0" err="1">
                <a:latin typeface="Consolas"/>
                <a:ea typeface="+mn-lt"/>
                <a:cs typeface="+mn-lt"/>
              </a:rPr>
              <a:t>n_head</a:t>
            </a:r>
            <a:r>
              <a:rPr lang="en-US" sz="1200" dirty="0">
                <a:latin typeface="Consolas"/>
                <a:ea typeface="+mn-lt"/>
                <a:cs typeface="+mn-lt"/>
              </a:rPr>
              <a:t>=</a:t>
            </a:r>
            <a:r>
              <a:rPr lang="en-US" sz="1200" dirty="0" err="1">
                <a:latin typeface="Consolas"/>
                <a:ea typeface="+mn-lt"/>
                <a:cs typeface="+mn-lt"/>
              </a:rPr>
              <a:t>n_head</a:t>
            </a:r>
            <a:r>
              <a:rPr lang="en-US" sz="1200" dirty="0">
                <a:latin typeface="Consolas"/>
                <a:ea typeface="+mn-lt"/>
                <a:cs typeface="+mn-lt"/>
              </a:rPr>
              <a:t>)  # model forward pass</a:t>
            </a:r>
            <a:endParaRPr lang="en-US" sz="1200" dirty="0">
              <a:latin typeface="Consolas"/>
            </a:endParaRPr>
          </a:p>
          <a:p>
            <a:r>
              <a:rPr lang="en-US" sz="1200" dirty="0">
                <a:latin typeface="Consolas"/>
                <a:ea typeface="+mn-lt"/>
                <a:cs typeface="+mn-lt"/>
              </a:rPr>
              <a:t>        </a:t>
            </a:r>
            <a:r>
              <a:rPr lang="en-US" sz="1200" dirty="0" err="1">
                <a:latin typeface="Consolas"/>
                <a:ea typeface="+mn-lt"/>
                <a:cs typeface="+mn-lt"/>
              </a:rPr>
              <a:t>next_id</a:t>
            </a:r>
            <a:r>
              <a:rPr lang="en-US" sz="1200" dirty="0">
                <a:latin typeface="Consolas"/>
                <a:ea typeface="+mn-lt"/>
                <a:cs typeface="+mn-lt"/>
              </a:rPr>
              <a:t> = </a:t>
            </a:r>
            <a:r>
              <a:rPr lang="en-US" sz="1200" dirty="0" err="1">
                <a:latin typeface="Consolas"/>
                <a:ea typeface="+mn-lt"/>
                <a:cs typeface="+mn-lt"/>
              </a:rPr>
              <a:t>np.argmax</a:t>
            </a:r>
            <a:r>
              <a:rPr lang="en-US" sz="1200" dirty="0">
                <a:latin typeface="Consolas"/>
                <a:ea typeface="+mn-lt"/>
                <a:cs typeface="+mn-lt"/>
              </a:rPr>
              <a:t>(logits[-1])  # greedy sampling</a:t>
            </a:r>
            <a:endParaRPr lang="en-US" sz="1200" dirty="0">
              <a:latin typeface="Consolas"/>
            </a:endParaRPr>
          </a:p>
          <a:p>
            <a:r>
              <a:rPr lang="en-US" sz="1200" dirty="0">
                <a:latin typeface="Consolas"/>
                <a:ea typeface="+mn-lt"/>
                <a:cs typeface="+mn-lt"/>
              </a:rPr>
              <a:t>        </a:t>
            </a:r>
            <a:r>
              <a:rPr lang="en-US" sz="1200" dirty="0" err="1">
                <a:latin typeface="Consolas"/>
                <a:ea typeface="+mn-lt"/>
                <a:cs typeface="+mn-lt"/>
              </a:rPr>
              <a:t>inputs.append</a:t>
            </a:r>
            <a:r>
              <a:rPr lang="en-US" sz="1200" dirty="0">
                <a:latin typeface="Consolas"/>
                <a:ea typeface="+mn-lt"/>
                <a:cs typeface="+mn-lt"/>
              </a:rPr>
              <a:t>(int(</a:t>
            </a:r>
            <a:r>
              <a:rPr lang="en-US" sz="1200" dirty="0" err="1">
                <a:latin typeface="Consolas"/>
                <a:ea typeface="+mn-lt"/>
                <a:cs typeface="+mn-lt"/>
              </a:rPr>
              <a:t>next_id</a:t>
            </a:r>
            <a:r>
              <a:rPr lang="en-US" sz="1200" dirty="0">
                <a:latin typeface="Consolas"/>
                <a:ea typeface="+mn-lt"/>
                <a:cs typeface="+mn-lt"/>
              </a:rPr>
              <a:t>))  # append prediction to input</a:t>
            </a:r>
            <a:endParaRPr lang="en-US" sz="1200" dirty="0">
              <a:latin typeface="Consolas"/>
            </a:endParaRPr>
          </a:p>
          <a:p>
            <a:endParaRPr lang="en-US" sz="1200" dirty="0">
              <a:latin typeface="Consolas"/>
            </a:endParaRPr>
          </a:p>
          <a:p>
            <a:r>
              <a:rPr lang="en-US" sz="1200" dirty="0">
                <a:latin typeface="Consolas"/>
                <a:ea typeface="+mn-lt"/>
                <a:cs typeface="+mn-lt"/>
              </a:rPr>
              <a:t>    return inputs[</a:t>
            </a:r>
            <a:r>
              <a:rPr lang="en-US" sz="1200" dirty="0" err="1">
                <a:latin typeface="Consolas"/>
                <a:ea typeface="+mn-lt"/>
                <a:cs typeface="+mn-lt"/>
              </a:rPr>
              <a:t>len</a:t>
            </a:r>
            <a:r>
              <a:rPr lang="en-US" sz="1200" dirty="0">
                <a:latin typeface="Consolas"/>
                <a:ea typeface="+mn-lt"/>
                <a:cs typeface="+mn-lt"/>
              </a:rPr>
              <a:t>(inputs) - </a:t>
            </a:r>
            <a:r>
              <a:rPr lang="en-US" sz="1200" dirty="0" err="1">
                <a:latin typeface="Consolas"/>
                <a:ea typeface="+mn-lt"/>
                <a:cs typeface="+mn-lt"/>
              </a:rPr>
              <a:t>n_tokens_to_generate</a:t>
            </a:r>
            <a:r>
              <a:rPr lang="en-US" sz="1200" dirty="0">
                <a:latin typeface="Consolas"/>
                <a:ea typeface="+mn-lt"/>
                <a:cs typeface="+mn-lt"/>
              </a:rPr>
              <a:t> :]  # only return generated ids</a:t>
            </a:r>
            <a:endParaRPr lang="en-US" sz="1200" dirty="0">
              <a:latin typeface="Consolas"/>
            </a:endParaRPr>
          </a:p>
        </p:txBody>
      </p:sp>
    </p:spTree>
    <p:extLst>
      <p:ext uri="{BB962C8B-B14F-4D97-AF65-F5344CB8AC3E}">
        <p14:creationId xmlns:p14="http://schemas.microsoft.com/office/powerpoint/2010/main" val="200644416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07966-3821-8611-08AB-251434A8D7B1}"/>
              </a:ext>
            </a:extLst>
          </p:cNvPr>
          <p:cNvSpPr>
            <a:spLocks noGrp="1"/>
          </p:cNvSpPr>
          <p:nvPr>
            <p:ph type="title"/>
          </p:nvPr>
        </p:nvSpPr>
        <p:spPr/>
        <p:txBody>
          <a:bodyPr/>
          <a:lstStyle/>
          <a:p>
            <a:r>
              <a:rPr lang="en-US" dirty="0"/>
              <a:t>GPT2, Generate Overview</a:t>
            </a:r>
          </a:p>
        </p:txBody>
      </p:sp>
      <p:sp>
        <p:nvSpPr>
          <p:cNvPr id="3" name="Content Placeholder 2">
            <a:extLst>
              <a:ext uri="{FF2B5EF4-FFF2-40B4-BE49-F238E27FC236}">
                <a16:creationId xmlns:a16="http://schemas.microsoft.com/office/drawing/2014/main" id="{A99D5CEE-93F2-4869-0CE1-F26F8CF562C0}"/>
              </a:ext>
            </a:extLst>
          </p:cNvPr>
          <p:cNvSpPr>
            <a:spLocks noGrp="1"/>
          </p:cNvSpPr>
          <p:nvPr>
            <p:ph idx="1"/>
          </p:nvPr>
        </p:nvSpPr>
        <p:spPr/>
        <p:txBody>
          <a:bodyPr vert="horz" lIns="91440" tIns="45720" rIns="91440" bIns="45720" rtlCol="0" anchor="t">
            <a:normAutofit/>
          </a:bodyPr>
          <a:lstStyle/>
          <a:p>
            <a:r>
              <a:rPr lang="en-US" dirty="0">
                <a:ea typeface="+mj-lt"/>
                <a:cs typeface="+mj-lt"/>
              </a:rPr>
              <a:t>The gpt2 function is the actual GPT code being implemented. The function signature includes some other arguments in addition to inputs:</a:t>
            </a:r>
            <a:endParaRPr lang="en-US" dirty="0"/>
          </a:p>
          <a:p>
            <a:pPr lvl="1">
              <a:buClr>
                <a:srgbClr val="8AD0D6"/>
              </a:buClr>
            </a:pPr>
            <a:r>
              <a:rPr lang="en-US" dirty="0" err="1">
                <a:ea typeface="+mj-lt"/>
                <a:cs typeface="+mj-lt"/>
              </a:rPr>
              <a:t>wte</a:t>
            </a:r>
            <a:r>
              <a:rPr lang="en-US" dirty="0">
                <a:ea typeface="+mj-lt"/>
                <a:cs typeface="+mj-lt"/>
              </a:rPr>
              <a:t>, </a:t>
            </a:r>
            <a:r>
              <a:rPr lang="en-US" dirty="0" err="1">
                <a:ea typeface="+mj-lt"/>
                <a:cs typeface="+mj-lt"/>
              </a:rPr>
              <a:t>wpe</a:t>
            </a:r>
            <a:r>
              <a:rPr lang="en-US" dirty="0">
                <a:ea typeface="+mj-lt"/>
                <a:cs typeface="+mj-lt"/>
              </a:rPr>
              <a:t>, blocks, and </a:t>
            </a:r>
            <a:r>
              <a:rPr lang="en-US" dirty="0" err="1">
                <a:ea typeface="+mj-lt"/>
                <a:cs typeface="+mj-lt"/>
              </a:rPr>
              <a:t>ln_f</a:t>
            </a:r>
            <a:r>
              <a:rPr lang="en-US" dirty="0">
                <a:ea typeface="+mj-lt"/>
                <a:cs typeface="+mj-lt"/>
              </a:rPr>
              <a:t> the parameters of the model.</a:t>
            </a:r>
            <a:endParaRPr lang="en-US" dirty="0"/>
          </a:p>
          <a:p>
            <a:pPr lvl="1">
              <a:buClr>
                <a:srgbClr val="8AD0D6"/>
              </a:buClr>
            </a:pPr>
            <a:r>
              <a:rPr lang="en-US" dirty="0" err="1">
                <a:ea typeface="+mj-lt"/>
                <a:cs typeface="+mj-lt"/>
              </a:rPr>
              <a:t>n_head</a:t>
            </a:r>
            <a:r>
              <a:rPr lang="en-US" dirty="0">
                <a:ea typeface="+mj-lt"/>
                <a:cs typeface="+mj-lt"/>
              </a:rPr>
              <a:t> is a hyperparameter that is needed during the forward pass.</a:t>
            </a:r>
            <a:endParaRPr lang="en-US"/>
          </a:p>
          <a:p>
            <a:pPr>
              <a:buClr>
                <a:srgbClr val="8AD0D6"/>
              </a:buClr>
            </a:pPr>
            <a:r>
              <a:rPr lang="en-US" dirty="0">
                <a:ea typeface="+mj-lt"/>
                <a:cs typeface="+mj-lt"/>
              </a:rPr>
              <a:t>The generate function is the autoregressive decoding algorithm we saw earlier. </a:t>
            </a:r>
          </a:p>
          <a:p>
            <a:pPr lvl="1">
              <a:buClr>
                <a:srgbClr val="8AD0D6"/>
              </a:buClr>
            </a:pPr>
            <a:r>
              <a:rPr lang="en-US" dirty="0">
                <a:ea typeface="+mj-lt"/>
                <a:cs typeface="+mj-lt"/>
              </a:rPr>
              <a:t>Greedy sampling for simplicity. </a:t>
            </a:r>
          </a:p>
          <a:p>
            <a:pPr lvl="1">
              <a:buClr>
                <a:srgbClr val="8AD0D6"/>
              </a:buClr>
            </a:pPr>
            <a:r>
              <a:rPr lang="en-US" dirty="0" err="1">
                <a:ea typeface="+mj-lt"/>
                <a:cs typeface="+mj-lt"/>
              </a:rPr>
              <a:t>tqdm</a:t>
            </a:r>
            <a:r>
              <a:rPr lang="en-US" dirty="0">
                <a:ea typeface="+mj-lt"/>
                <a:cs typeface="+mj-lt"/>
              </a:rPr>
              <a:t> is a progress bar to help us visualize the decoding process as it generates tokens one at a time.</a:t>
            </a:r>
            <a:endParaRPr lang="en-US"/>
          </a:p>
        </p:txBody>
      </p:sp>
    </p:spTree>
    <p:extLst>
      <p:ext uri="{BB962C8B-B14F-4D97-AF65-F5344CB8AC3E}">
        <p14:creationId xmlns:p14="http://schemas.microsoft.com/office/powerpoint/2010/main" val="33339143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4A3ECF-50D6-D9C6-7F7C-C683B03C57C2}"/>
              </a:ext>
            </a:extLst>
          </p:cNvPr>
          <p:cNvSpPr>
            <a:spLocks noGrp="1"/>
          </p:cNvSpPr>
          <p:nvPr>
            <p:ph type="title"/>
          </p:nvPr>
        </p:nvSpPr>
        <p:spPr/>
        <p:txBody>
          <a:bodyPr/>
          <a:lstStyle/>
          <a:p>
            <a:r>
              <a:rPr lang="en-US" dirty="0"/>
              <a:t>Exercising the Encoder</a:t>
            </a:r>
          </a:p>
        </p:txBody>
      </p:sp>
      <p:sp>
        <p:nvSpPr>
          <p:cNvPr id="3" name="Content Placeholder 2">
            <a:extLst>
              <a:ext uri="{FF2B5EF4-FFF2-40B4-BE49-F238E27FC236}">
                <a16:creationId xmlns:a16="http://schemas.microsoft.com/office/drawing/2014/main" id="{79CE7D0B-907A-503A-7620-B08B7AC383B9}"/>
              </a:ext>
            </a:extLst>
          </p:cNvPr>
          <p:cNvSpPr>
            <a:spLocks noGrp="1"/>
          </p:cNvSpPr>
          <p:nvPr>
            <p:ph idx="1"/>
          </p:nvPr>
        </p:nvSpPr>
        <p:spPr/>
        <p:txBody>
          <a:bodyPr vert="horz" lIns="91440" tIns="45720" rIns="91440" bIns="45720" rtlCol="0" anchor="t">
            <a:normAutofit/>
          </a:bodyPr>
          <a:lstStyle/>
          <a:p>
            <a:r>
              <a:rPr lang="en-US" dirty="0"/>
              <a:t>Python from terminal</a:t>
            </a:r>
          </a:p>
          <a:p>
            <a:pPr>
              <a:buClr>
                <a:srgbClr val="8AD0D6"/>
              </a:buClr>
            </a:pPr>
            <a:r>
              <a:rPr lang="en-US" dirty="0">
                <a:ea typeface="+mj-lt"/>
                <a:cs typeface="+mj-lt"/>
              </a:rPr>
              <a:t>Encoder is the BPE tokenizer used by GPT-2:</a:t>
            </a:r>
          </a:p>
        </p:txBody>
      </p:sp>
      <p:sp>
        <p:nvSpPr>
          <p:cNvPr id="5" name="TextBox 4">
            <a:extLst>
              <a:ext uri="{FF2B5EF4-FFF2-40B4-BE49-F238E27FC236}">
                <a16:creationId xmlns:a16="http://schemas.microsoft.com/office/drawing/2014/main" id="{37748333-D40C-CEF8-A0F7-A92617CB374D}"/>
              </a:ext>
            </a:extLst>
          </p:cNvPr>
          <p:cNvSpPr txBox="1"/>
          <p:nvPr/>
        </p:nvSpPr>
        <p:spPr>
          <a:xfrm>
            <a:off x="6218968" y="5300502"/>
            <a:ext cx="5894800" cy="1477328"/>
          </a:xfrm>
          <a:prstGeom prst="rect">
            <a:avLst/>
          </a:prstGeom>
          <a:solidFill>
            <a:schemeClr val="bg1">
              <a:lumMod val="50000"/>
              <a:lumOff val="50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latin typeface="Consolas"/>
                <a:ea typeface="+mn-lt"/>
                <a:cs typeface="+mn-lt"/>
              </a:rPr>
              <a:t>Note to self:</a:t>
            </a:r>
          </a:p>
          <a:p>
            <a:endParaRPr lang="en-US" sz="1000" dirty="0">
              <a:latin typeface="Consolas"/>
            </a:endParaRPr>
          </a:p>
          <a:p>
            <a:r>
              <a:rPr lang="en-US" sz="1000" dirty="0">
                <a:latin typeface="Consolas"/>
                <a:ea typeface="+mn-lt"/>
                <a:cs typeface="+mn-lt"/>
              </a:rPr>
              <a:t>&gt;&gt;&gt; ids = </a:t>
            </a:r>
            <a:r>
              <a:rPr lang="en-US" sz="1000" dirty="0" err="1">
                <a:latin typeface="Consolas"/>
                <a:ea typeface="+mn-lt"/>
                <a:cs typeface="+mn-lt"/>
              </a:rPr>
              <a:t>encoder.encode</a:t>
            </a:r>
            <a:r>
              <a:rPr lang="en-US" sz="1000" dirty="0">
                <a:latin typeface="Consolas"/>
                <a:ea typeface="+mn-lt"/>
                <a:cs typeface="+mn-lt"/>
              </a:rPr>
              <a:t>("Not all heroes wear capes.")</a:t>
            </a:r>
            <a:endParaRPr lang="en-US" sz="1000" dirty="0">
              <a:latin typeface="Consolas"/>
            </a:endParaRPr>
          </a:p>
          <a:p>
            <a:r>
              <a:rPr lang="en-US" sz="1000" dirty="0">
                <a:latin typeface="Consolas"/>
                <a:ea typeface="+mn-lt"/>
                <a:cs typeface="+mn-lt"/>
              </a:rPr>
              <a:t>Traceback (most recent call last):</a:t>
            </a:r>
            <a:endParaRPr lang="en-US" sz="1000" dirty="0">
              <a:latin typeface="Consolas"/>
            </a:endParaRPr>
          </a:p>
          <a:p>
            <a:r>
              <a:rPr lang="en-US" sz="1000" dirty="0">
                <a:latin typeface="Consolas"/>
                <a:ea typeface="+mn-lt"/>
                <a:cs typeface="+mn-lt"/>
              </a:rPr>
              <a:t>  File "&lt;stdin&gt;", line 1, in &lt;module&gt;</a:t>
            </a:r>
            <a:endParaRPr lang="en-US" sz="1000" dirty="0">
              <a:latin typeface="Consolas"/>
            </a:endParaRPr>
          </a:p>
          <a:p>
            <a:r>
              <a:rPr lang="en-US" sz="1000" dirty="0" err="1">
                <a:latin typeface="Consolas"/>
                <a:ea typeface="+mn-lt"/>
                <a:cs typeface="+mn-lt"/>
              </a:rPr>
              <a:t>NameError</a:t>
            </a:r>
            <a:r>
              <a:rPr lang="en-US" sz="1000" dirty="0">
                <a:latin typeface="Consolas"/>
                <a:ea typeface="+mn-lt"/>
                <a:cs typeface="+mn-lt"/>
              </a:rPr>
              <a:t>: name 'encoder' is not defined</a:t>
            </a:r>
          </a:p>
          <a:p>
            <a:endParaRPr lang="en-US" sz="1000" dirty="0">
              <a:latin typeface="Consolas"/>
            </a:endParaRPr>
          </a:p>
          <a:p>
            <a:r>
              <a:rPr lang="en-US" sz="1000" dirty="0">
                <a:latin typeface="Consolas"/>
                <a:ea typeface="+mn-lt"/>
                <a:cs typeface="+mn-lt"/>
              </a:rPr>
              <a:t>&gt;&gt;&gt; from utils import </a:t>
            </a:r>
            <a:r>
              <a:rPr lang="en-US" sz="1000" dirty="0" err="1">
                <a:latin typeface="Consolas"/>
                <a:ea typeface="+mn-lt"/>
                <a:cs typeface="+mn-lt"/>
              </a:rPr>
              <a:t>load_encoder_hparams_and_params</a:t>
            </a:r>
            <a:endParaRPr lang="en-US" sz="1000" dirty="0">
              <a:latin typeface="Consolas"/>
            </a:endParaRPr>
          </a:p>
          <a:p>
            <a:r>
              <a:rPr lang="en-US" sz="1000" dirty="0">
                <a:latin typeface="Consolas"/>
                <a:ea typeface="+mn-lt"/>
                <a:cs typeface="+mn-lt"/>
              </a:rPr>
              <a:t>&gt;&gt;&gt; encoder, </a:t>
            </a:r>
            <a:r>
              <a:rPr lang="en-US" sz="1000" dirty="0" err="1">
                <a:latin typeface="Consolas"/>
                <a:ea typeface="+mn-lt"/>
                <a:cs typeface="+mn-lt"/>
              </a:rPr>
              <a:t>hparams</a:t>
            </a:r>
            <a:r>
              <a:rPr lang="en-US" sz="1000" dirty="0">
                <a:latin typeface="Consolas"/>
                <a:ea typeface="+mn-lt"/>
                <a:cs typeface="+mn-lt"/>
              </a:rPr>
              <a:t>, params = </a:t>
            </a:r>
            <a:r>
              <a:rPr lang="en-US" sz="1000" dirty="0" err="1">
                <a:latin typeface="Consolas"/>
                <a:ea typeface="+mn-lt"/>
                <a:cs typeface="+mn-lt"/>
              </a:rPr>
              <a:t>load_encoder_hparams_and_params</a:t>
            </a:r>
            <a:r>
              <a:rPr lang="en-US" sz="1000" dirty="0">
                <a:latin typeface="Consolas"/>
                <a:ea typeface="+mn-lt"/>
                <a:cs typeface="+mn-lt"/>
              </a:rPr>
              <a:t>("124M", "models")</a:t>
            </a:r>
            <a:endParaRPr lang="en-US" sz="1000" dirty="0">
              <a:latin typeface="Consolas"/>
            </a:endParaRPr>
          </a:p>
        </p:txBody>
      </p:sp>
      <p:sp>
        <p:nvSpPr>
          <p:cNvPr id="8" name="TextBox 7">
            <a:extLst>
              <a:ext uri="{FF2B5EF4-FFF2-40B4-BE49-F238E27FC236}">
                <a16:creationId xmlns:a16="http://schemas.microsoft.com/office/drawing/2014/main" id="{18DE8908-6044-A229-BF14-61F0AFC6C55E}"/>
              </a:ext>
            </a:extLst>
          </p:cNvPr>
          <p:cNvSpPr txBox="1"/>
          <p:nvPr/>
        </p:nvSpPr>
        <p:spPr>
          <a:xfrm>
            <a:off x="1572626" y="3367623"/>
            <a:ext cx="6647507" cy="1200329"/>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latin typeface="Consolas"/>
                <a:ea typeface="+mn-lt"/>
                <a:cs typeface="+mn-lt"/>
              </a:rPr>
              <a:t>&gt;&gt;&gt; ids = </a:t>
            </a:r>
            <a:r>
              <a:rPr lang="en-US" sz="1200" dirty="0" err="1">
                <a:latin typeface="Consolas"/>
                <a:ea typeface="+mn-lt"/>
                <a:cs typeface="+mn-lt"/>
              </a:rPr>
              <a:t>encoder.encode</a:t>
            </a:r>
            <a:r>
              <a:rPr lang="en-US" sz="1200" dirty="0">
                <a:latin typeface="Consolas"/>
                <a:ea typeface="+mn-lt"/>
                <a:cs typeface="+mn-lt"/>
              </a:rPr>
              <a:t>("Not all heroes wear capes.")</a:t>
            </a:r>
            <a:endParaRPr lang="en-US" sz="1200">
              <a:latin typeface="Consolas"/>
              <a:ea typeface="+mn-lt"/>
              <a:cs typeface="+mn-lt"/>
            </a:endParaRPr>
          </a:p>
          <a:p>
            <a:r>
              <a:rPr lang="en-US" sz="1200" dirty="0">
                <a:latin typeface="Consolas"/>
                <a:ea typeface="+mn-lt"/>
                <a:cs typeface="+mn-lt"/>
              </a:rPr>
              <a:t>&gt;&gt;&gt; ids</a:t>
            </a:r>
            <a:endParaRPr lang="en-US" sz="1200" dirty="0">
              <a:latin typeface="Consolas"/>
            </a:endParaRPr>
          </a:p>
          <a:p>
            <a:r>
              <a:rPr lang="en-US" sz="1200" dirty="0">
                <a:latin typeface="Consolas"/>
                <a:ea typeface="+mn-lt"/>
                <a:cs typeface="+mn-lt"/>
              </a:rPr>
              <a:t>[3673, 477, 10281, 5806, 1451, 274, 13]</a:t>
            </a:r>
            <a:endParaRPr lang="en-US" sz="1200" dirty="0">
              <a:latin typeface="Consolas"/>
            </a:endParaRPr>
          </a:p>
          <a:p>
            <a:endParaRPr lang="en-US" sz="1200" dirty="0">
              <a:latin typeface="Consolas"/>
            </a:endParaRPr>
          </a:p>
          <a:p>
            <a:r>
              <a:rPr lang="en-US" sz="1200" dirty="0">
                <a:latin typeface="Consolas"/>
                <a:ea typeface="+mn-lt"/>
                <a:cs typeface="+mn-lt"/>
              </a:rPr>
              <a:t>&gt;&gt;&gt; </a:t>
            </a:r>
            <a:r>
              <a:rPr lang="en-US" sz="1200" dirty="0" err="1">
                <a:latin typeface="Consolas"/>
                <a:ea typeface="+mn-lt"/>
                <a:cs typeface="+mn-lt"/>
              </a:rPr>
              <a:t>encoder.decode</a:t>
            </a:r>
            <a:r>
              <a:rPr lang="en-US" sz="1200" dirty="0">
                <a:latin typeface="Consolas"/>
                <a:ea typeface="+mn-lt"/>
                <a:cs typeface="+mn-lt"/>
              </a:rPr>
              <a:t>(ids)</a:t>
            </a:r>
            <a:endParaRPr lang="en-US" sz="1200" dirty="0">
              <a:latin typeface="Consolas"/>
            </a:endParaRPr>
          </a:p>
          <a:p>
            <a:r>
              <a:rPr lang="en-US" sz="1200" dirty="0">
                <a:latin typeface="Consolas"/>
                <a:ea typeface="+mn-lt"/>
                <a:cs typeface="+mn-lt"/>
              </a:rPr>
              <a:t>"Not all heroes wear capes."</a:t>
            </a:r>
            <a:endParaRPr lang="en-US" dirty="0">
              <a:latin typeface="Consolas"/>
            </a:endParaRPr>
          </a:p>
        </p:txBody>
      </p:sp>
    </p:spTree>
    <p:extLst>
      <p:ext uri="{BB962C8B-B14F-4D97-AF65-F5344CB8AC3E}">
        <p14:creationId xmlns:p14="http://schemas.microsoft.com/office/powerpoint/2010/main" val="49542012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B73ABB-88A9-B9D4-68F7-8D9D5885A00E}"/>
              </a:ext>
            </a:extLst>
          </p:cNvPr>
          <p:cNvSpPr>
            <a:spLocks noGrp="1"/>
          </p:cNvSpPr>
          <p:nvPr>
            <p:ph type="title"/>
          </p:nvPr>
        </p:nvSpPr>
        <p:spPr/>
        <p:txBody>
          <a:bodyPr/>
          <a:lstStyle/>
          <a:p>
            <a:r>
              <a:rPr lang="en-US" dirty="0"/>
              <a:t>Looking at the tokens...</a:t>
            </a:r>
          </a:p>
        </p:txBody>
      </p:sp>
      <p:sp>
        <p:nvSpPr>
          <p:cNvPr id="3" name="Content Placeholder 2">
            <a:extLst>
              <a:ext uri="{FF2B5EF4-FFF2-40B4-BE49-F238E27FC236}">
                <a16:creationId xmlns:a16="http://schemas.microsoft.com/office/drawing/2014/main" id="{9BB1A7A1-0E81-7EF0-56BA-9C3E448BB1AE}"/>
              </a:ext>
            </a:extLst>
          </p:cNvPr>
          <p:cNvSpPr>
            <a:spLocks noGrp="1"/>
          </p:cNvSpPr>
          <p:nvPr>
            <p:ph idx="1"/>
          </p:nvPr>
        </p:nvSpPr>
        <p:spPr/>
        <p:txBody>
          <a:bodyPr vert="horz" lIns="91440" tIns="45720" rIns="91440" bIns="45720" rtlCol="0" anchor="t">
            <a:normAutofit/>
          </a:bodyPr>
          <a:lstStyle/>
          <a:p>
            <a:r>
              <a:rPr lang="en-US" dirty="0">
                <a:ea typeface="+mj-lt"/>
                <a:cs typeface="+mj-lt"/>
              </a:rPr>
              <a:t>Using the vocabulary of the tokenizer (stored in </a:t>
            </a:r>
            <a:r>
              <a:rPr lang="en-US" dirty="0" err="1">
                <a:ea typeface="+mj-lt"/>
                <a:cs typeface="+mj-lt"/>
              </a:rPr>
              <a:t>encoder.decoder</a:t>
            </a:r>
            <a:r>
              <a:rPr lang="en-US" dirty="0">
                <a:ea typeface="+mj-lt"/>
                <a:cs typeface="+mj-lt"/>
              </a:rPr>
              <a:t>), it is possible to take a peek at what the actual tokens look like:</a:t>
            </a:r>
            <a:endParaRPr lang="en-US" dirty="0"/>
          </a:p>
          <a:p>
            <a:pPr>
              <a:buClr>
                <a:srgbClr val="8AD0D6"/>
              </a:buClr>
            </a:pPr>
            <a:endParaRPr lang="en-US"/>
          </a:p>
          <a:p>
            <a:pPr>
              <a:buClr>
                <a:srgbClr val="8AD0D6"/>
              </a:buClr>
            </a:pPr>
            <a:r>
              <a:rPr lang="en-US" dirty="0">
                <a:ea typeface="+mj-lt"/>
                <a:cs typeface="+mj-lt"/>
              </a:rPr>
              <a:t>Looking at tokens:</a:t>
            </a:r>
          </a:p>
          <a:p>
            <a:pPr lvl="1">
              <a:buClr>
                <a:srgbClr val="8AD0D6"/>
              </a:buClr>
            </a:pPr>
            <a:r>
              <a:rPr lang="en-US" dirty="0">
                <a:ea typeface="+mj-lt"/>
                <a:cs typeface="+mj-lt"/>
              </a:rPr>
              <a:t>Sometimes tokens are words (e.g. Not)</a:t>
            </a:r>
          </a:p>
          <a:p>
            <a:pPr lvl="1">
              <a:buClr>
                <a:srgbClr val="8AD0D6"/>
              </a:buClr>
            </a:pPr>
            <a:r>
              <a:rPr lang="en-US" dirty="0">
                <a:ea typeface="+mj-lt"/>
                <a:cs typeface="+mj-lt"/>
              </a:rPr>
              <a:t>Other times they are words but with a space in front of them </a:t>
            </a:r>
            <a:endParaRPr lang="en-US">
              <a:ea typeface="+mj-lt"/>
              <a:cs typeface="+mj-lt"/>
            </a:endParaRPr>
          </a:p>
          <a:p>
            <a:pPr lvl="2">
              <a:buClr>
                <a:srgbClr val="8AD0D6"/>
              </a:buClr>
            </a:pPr>
            <a:r>
              <a:rPr lang="en-US" dirty="0">
                <a:ea typeface="+mj-lt"/>
                <a:cs typeface="+mj-lt"/>
              </a:rPr>
              <a:t>(e.g. </a:t>
            </a:r>
            <a:r>
              <a:rPr lang="en-US" dirty="0" err="1">
                <a:ea typeface="+mj-lt"/>
                <a:cs typeface="+mj-lt"/>
              </a:rPr>
              <a:t>Ġall</a:t>
            </a:r>
            <a:r>
              <a:rPr lang="en-US" dirty="0">
                <a:ea typeface="+mj-lt"/>
                <a:cs typeface="+mj-lt"/>
              </a:rPr>
              <a:t>, the Ġ represents a space), </a:t>
            </a:r>
          </a:p>
          <a:p>
            <a:pPr lvl="1">
              <a:buClr>
                <a:srgbClr val="8AD0D6"/>
              </a:buClr>
            </a:pPr>
            <a:r>
              <a:rPr lang="en-US" dirty="0">
                <a:ea typeface="+mj-lt"/>
                <a:cs typeface="+mj-lt"/>
              </a:rPr>
              <a:t>They may be part of a word (e.g. capes is split into </a:t>
            </a:r>
            <a:r>
              <a:rPr lang="en-US" dirty="0" err="1">
                <a:ea typeface="+mj-lt"/>
                <a:cs typeface="+mj-lt"/>
              </a:rPr>
              <a:t>Ġcap</a:t>
            </a:r>
            <a:r>
              <a:rPr lang="en-US" dirty="0">
                <a:ea typeface="+mj-lt"/>
                <a:cs typeface="+mj-lt"/>
              </a:rPr>
              <a:t> and es), and </a:t>
            </a:r>
            <a:endParaRPr lang="en-US">
              <a:ea typeface="+mj-lt"/>
              <a:cs typeface="+mj-lt"/>
            </a:endParaRPr>
          </a:p>
          <a:p>
            <a:pPr lvl="1">
              <a:buClr>
                <a:srgbClr val="8AD0D6"/>
              </a:buClr>
            </a:pPr>
            <a:r>
              <a:rPr lang="en-US" dirty="0">
                <a:ea typeface="+mj-lt"/>
                <a:cs typeface="+mj-lt"/>
              </a:rPr>
              <a:t>Finally they are punctuation (e.g. .).</a:t>
            </a:r>
            <a:endParaRPr lang="en-US" dirty="0"/>
          </a:p>
        </p:txBody>
      </p:sp>
      <p:sp>
        <p:nvSpPr>
          <p:cNvPr id="5" name="TextBox 4">
            <a:extLst>
              <a:ext uri="{FF2B5EF4-FFF2-40B4-BE49-F238E27FC236}">
                <a16:creationId xmlns:a16="http://schemas.microsoft.com/office/drawing/2014/main" id="{4E4071D0-4DA7-D9C5-C547-89049ADC21C3}"/>
              </a:ext>
            </a:extLst>
          </p:cNvPr>
          <p:cNvSpPr txBox="1"/>
          <p:nvPr/>
        </p:nvSpPr>
        <p:spPr>
          <a:xfrm>
            <a:off x="1535454" y="2754306"/>
            <a:ext cx="4993410" cy="461665"/>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latin typeface="Consolas"/>
                <a:ea typeface="+mn-lt"/>
                <a:cs typeface="+mn-lt"/>
              </a:rPr>
              <a:t>&gt;&gt;&gt; [</a:t>
            </a:r>
            <a:r>
              <a:rPr lang="en-US" sz="1200" dirty="0" err="1">
                <a:latin typeface="Consolas"/>
                <a:ea typeface="+mn-lt"/>
                <a:cs typeface="+mn-lt"/>
              </a:rPr>
              <a:t>encoder.decoder</a:t>
            </a:r>
            <a:r>
              <a:rPr lang="en-US" sz="1200" dirty="0">
                <a:latin typeface="Consolas"/>
                <a:ea typeface="+mn-lt"/>
                <a:cs typeface="+mn-lt"/>
              </a:rPr>
              <a:t>[</a:t>
            </a:r>
            <a:r>
              <a:rPr lang="en-US" sz="1200" dirty="0" err="1">
                <a:latin typeface="Consolas"/>
                <a:ea typeface="+mn-lt"/>
                <a:cs typeface="+mn-lt"/>
              </a:rPr>
              <a:t>i</a:t>
            </a:r>
            <a:r>
              <a:rPr lang="en-US" sz="1200" dirty="0">
                <a:latin typeface="Consolas"/>
                <a:ea typeface="+mn-lt"/>
                <a:cs typeface="+mn-lt"/>
              </a:rPr>
              <a:t>] for </a:t>
            </a:r>
            <a:r>
              <a:rPr lang="en-US" sz="1200" dirty="0" err="1">
                <a:latin typeface="Consolas"/>
                <a:ea typeface="+mn-lt"/>
                <a:cs typeface="+mn-lt"/>
              </a:rPr>
              <a:t>i</a:t>
            </a:r>
            <a:r>
              <a:rPr lang="en-US" sz="1200" dirty="0">
                <a:latin typeface="Consolas"/>
                <a:ea typeface="+mn-lt"/>
                <a:cs typeface="+mn-lt"/>
              </a:rPr>
              <a:t> in ids]</a:t>
            </a:r>
            <a:endParaRPr lang="en-US" sz="1200">
              <a:latin typeface="Consolas"/>
            </a:endParaRPr>
          </a:p>
          <a:p>
            <a:r>
              <a:rPr lang="en-US" sz="1200" dirty="0">
                <a:latin typeface="Consolas"/>
                <a:ea typeface="+mn-lt"/>
                <a:cs typeface="+mn-lt"/>
              </a:rPr>
              <a:t>['Not', '</a:t>
            </a:r>
            <a:r>
              <a:rPr lang="en-US" sz="1200" dirty="0" err="1">
                <a:latin typeface="Consolas"/>
                <a:ea typeface="+mn-lt"/>
                <a:cs typeface="+mn-lt"/>
              </a:rPr>
              <a:t>Ġall</a:t>
            </a:r>
            <a:r>
              <a:rPr lang="en-US" sz="1200" dirty="0">
                <a:latin typeface="Consolas"/>
                <a:ea typeface="+mn-lt"/>
                <a:cs typeface="+mn-lt"/>
              </a:rPr>
              <a:t>', '</a:t>
            </a:r>
            <a:r>
              <a:rPr lang="en-US" sz="1200" dirty="0" err="1">
                <a:latin typeface="Consolas"/>
                <a:ea typeface="+mn-lt"/>
                <a:cs typeface="+mn-lt"/>
              </a:rPr>
              <a:t>Ġheroes</a:t>
            </a:r>
            <a:r>
              <a:rPr lang="en-US" sz="1200" dirty="0">
                <a:latin typeface="Consolas"/>
                <a:ea typeface="+mn-lt"/>
                <a:cs typeface="+mn-lt"/>
              </a:rPr>
              <a:t>', '</a:t>
            </a:r>
            <a:r>
              <a:rPr lang="en-US" sz="1200" dirty="0" err="1">
                <a:latin typeface="Consolas"/>
                <a:ea typeface="+mn-lt"/>
                <a:cs typeface="+mn-lt"/>
              </a:rPr>
              <a:t>Ġwear</a:t>
            </a:r>
            <a:r>
              <a:rPr lang="en-US" sz="1200" dirty="0">
                <a:latin typeface="Consolas"/>
                <a:ea typeface="+mn-lt"/>
                <a:cs typeface="+mn-lt"/>
              </a:rPr>
              <a:t>', '</a:t>
            </a:r>
            <a:r>
              <a:rPr lang="en-US" sz="1200" dirty="0" err="1">
                <a:latin typeface="Consolas"/>
                <a:ea typeface="+mn-lt"/>
                <a:cs typeface="+mn-lt"/>
              </a:rPr>
              <a:t>Ġcap</a:t>
            </a:r>
            <a:r>
              <a:rPr lang="en-US" sz="1200" dirty="0">
                <a:latin typeface="Consolas"/>
                <a:ea typeface="+mn-lt"/>
                <a:cs typeface="+mn-lt"/>
              </a:rPr>
              <a:t>', 'es', '.']</a:t>
            </a:r>
            <a:endParaRPr lang="en-US" dirty="0">
              <a:latin typeface="Consolas"/>
            </a:endParaRPr>
          </a:p>
        </p:txBody>
      </p:sp>
    </p:spTree>
    <p:extLst>
      <p:ext uri="{BB962C8B-B14F-4D97-AF65-F5344CB8AC3E}">
        <p14:creationId xmlns:p14="http://schemas.microsoft.com/office/powerpoint/2010/main" val="209959718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B73ABB-88A9-B9D4-68F7-8D9D5885A00E}"/>
              </a:ext>
            </a:extLst>
          </p:cNvPr>
          <p:cNvSpPr>
            <a:spLocks noGrp="1"/>
          </p:cNvSpPr>
          <p:nvPr>
            <p:ph type="title"/>
          </p:nvPr>
        </p:nvSpPr>
        <p:spPr/>
        <p:txBody>
          <a:bodyPr/>
          <a:lstStyle/>
          <a:p>
            <a:r>
              <a:rPr lang="en-US" dirty="0"/>
              <a:t>Looking at the tokens...</a:t>
            </a:r>
          </a:p>
        </p:txBody>
      </p:sp>
      <p:sp>
        <p:nvSpPr>
          <p:cNvPr id="3" name="Content Placeholder 2">
            <a:extLst>
              <a:ext uri="{FF2B5EF4-FFF2-40B4-BE49-F238E27FC236}">
                <a16:creationId xmlns:a16="http://schemas.microsoft.com/office/drawing/2014/main" id="{9BB1A7A1-0E81-7EF0-56BA-9C3E448BB1AE}"/>
              </a:ext>
            </a:extLst>
          </p:cNvPr>
          <p:cNvSpPr>
            <a:spLocks noGrp="1"/>
          </p:cNvSpPr>
          <p:nvPr>
            <p:ph idx="1"/>
          </p:nvPr>
        </p:nvSpPr>
        <p:spPr/>
        <p:txBody>
          <a:bodyPr vert="horz" lIns="91440" tIns="45720" rIns="91440" bIns="45720" rtlCol="0" anchor="t">
            <a:normAutofit/>
          </a:bodyPr>
          <a:lstStyle/>
          <a:p>
            <a:r>
              <a:rPr lang="en-US" dirty="0">
                <a:ea typeface="+mj-lt"/>
                <a:cs typeface="+mj-lt"/>
              </a:rPr>
              <a:t>BPE can encode an arbitrary string. </a:t>
            </a:r>
            <a:endParaRPr lang="en-US" dirty="0"/>
          </a:p>
          <a:p>
            <a:pPr>
              <a:buClr>
                <a:srgbClr val="8AD0D6"/>
              </a:buClr>
            </a:pPr>
            <a:r>
              <a:rPr lang="en-US" dirty="0">
                <a:ea typeface="+mj-lt"/>
                <a:cs typeface="+mj-lt"/>
              </a:rPr>
              <a:t>If BPE encounters something that is not present in the vocabulary, it just breaks it down into substrings it does understand:</a:t>
            </a:r>
            <a:endParaRPr lang="en-US"/>
          </a:p>
          <a:p>
            <a:pPr>
              <a:buClr>
                <a:srgbClr val="8AD0D6"/>
              </a:buClr>
            </a:pPr>
            <a:endParaRPr lang="en-US"/>
          </a:p>
          <a:p>
            <a:pPr>
              <a:buClr>
                <a:srgbClr val="8AD0D6"/>
              </a:buClr>
            </a:pPr>
            <a:endParaRPr lang="en-US" dirty="0"/>
          </a:p>
        </p:txBody>
      </p:sp>
      <p:sp>
        <p:nvSpPr>
          <p:cNvPr id="5" name="TextBox 4">
            <a:extLst>
              <a:ext uri="{FF2B5EF4-FFF2-40B4-BE49-F238E27FC236}">
                <a16:creationId xmlns:a16="http://schemas.microsoft.com/office/drawing/2014/main" id="{4E4071D0-4DA7-D9C5-C547-89049ADC21C3}"/>
              </a:ext>
            </a:extLst>
          </p:cNvPr>
          <p:cNvSpPr txBox="1"/>
          <p:nvPr/>
        </p:nvSpPr>
        <p:spPr>
          <a:xfrm>
            <a:off x="1498284" y="3274696"/>
            <a:ext cx="4993410" cy="1384995"/>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latin typeface="Consolas"/>
                <a:ea typeface="+mn-lt"/>
                <a:cs typeface="+mn-lt"/>
              </a:rPr>
              <a:t>&gt;&gt;&gt; [</a:t>
            </a:r>
            <a:r>
              <a:rPr lang="en-US" sz="1200" dirty="0" err="1">
                <a:latin typeface="Consolas"/>
                <a:ea typeface="+mn-lt"/>
                <a:cs typeface="+mn-lt"/>
              </a:rPr>
              <a:t>encoder.decoder</a:t>
            </a:r>
            <a:r>
              <a:rPr lang="en-US" sz="1200" dirty="0">
                <a:latin typeface="Consolas"/>
                <a:ea typeface="+mn-lt"/>
                <a:cs typeface="+mn-lt"/>
              </a:rPr>
              <a:t>[</a:t>
            </a:r>
            <a:r>
              <a:rPr lang="en-US" sz="1200" dirty="0" err="1">
                <a:latin typeface="Consolas"/>
                <a:ea typeface="+mn-lt"/>
                <a:cs typeface="+mn-lt"/>
              </a:rPr>
              <a:t>i</a:t>
            </a:r>
            <a:r>
              <a:rPr lang="en-US" sz="1200" dirty="0">
                <a:latin typeface="Consolas"/>
                <a:ea typeface="+mn-lt"/>
                <a:cs typeface="+mn-lt"/>
              </a:rPr>
              <a:t>] for </a:t>
            </a:r>
            <a:r>
              <a:rPr lang="en-US" sz="1200" dirty="0" err="1">
                <a:latin typeface="Consolas"/>
                <a:ea typeface="+mn-lt"/>
                <a:cs typeface="+mn-lt"/>
              </a:rPr>
              <a:t>i</a:t>
            </a:r>
            <a:r>
              <a:rPr lang="en-US" sz="1200" dirty="0">
                <a:latin typeface="Consolas"/>
                <a:ea typeface="+mn-lt"/>
                <a:cs typeface="+mn-lt"/>
              </a:rPr>
              <a:t> in </a:t>
            </a:r>
            <a:r>
              <a:rPr lang="en-US" sz="1200" dirty="0" err="1">
                <a:latin typeface="Consolas"/>
                <a:ea typeface="+mn-lt"/>
                <a:cs typeface="+mn-lt"/>
              </a:rPr>
              <a:t>encoder.encode</a:t>
            </a:r>
            <a:r>
              <a:rPr lang="en-US" sz="1200" dirty="0">
                <a:latin typeface="Consolas"/>
                <a:ea typeface="+mn-lt"/>
                <a:cs typeface="+mn-lt"/>
              </a:rPr>
              <a:t>("</a:t>
            </a:r>
            <a:r>
              <a:rPr lang="en-US" sz="1200" dirty="0" err="1">
                <a:latin typeface="Consolas"/>
                <a:ea typeface="+mn-lt"/>
                <a:cs typeface="+mn-lt"/>
              </a:rPr>
              <a:t>zjqfl</a:t>
            </a:r>
            <a:r>
              <a:rPr lang="en-US" sz="1200" dirty="0">
                <a:latin typeface="Consolas"/>
                <a:ea typeface="+mn-lt"/>
                <a:cs typeface="+mn-lt"/>
              </a:rPr>
              <a:t>")]</a:t>
            </a:r>
            <a:endParaRPr lang="en-US" sz="1200">
              <a:latin typeface="Consolas"/>
              <a:ea typeface="+mn-lt"/>
              <a:cs typeface="+mn-lt"/>
            </a:endParaRPr>
          </a:p>
          <a:p>
            <a:r>
              <a:rPr lang="en-US" sz="1200" dirty="0">
                <a:latin typeface="Consolas"/>
                <a:ea typeface="+mn-lt"/>
                <a:cs typeface="+mn-lt"/>
              </a:rPr>
              <a:t> ['z', 'j', 'q', '</a:t>
            </a:r>
            <a:r>
              <a:rPr lang="en-US" sz="1200" dirty="0" err="1">
                <a:latin typeface="Consolas"/>
                <a:ea typeface="+mn-lt"/>
                <a:cs typeface="+mn-lt"/>
              </a:rPr>
              <a:t>fl</a:t>
            </a:r>
            <a:r>
              <a:rPr lang="en-US" sz="1200" dirty="0">
                <a:latin typeface="Consolas"/>
                <a:ea typeface="+mn-lt"/>
                <a:cs typeface="+mn-lt"/>
              </a:rPr>
              <a:t>']</a:t>
            </a:r>
            <a:endParaRPr lang="en-US" sz="1200">
              <a:latin typeface="Consolas"/>
              <a:ea typeface="+mn-lt"/>
              <a:cs typeface="+mn-lt"/>
            </a:endParaRPr>
          </a:p>
          <a:p>
            <a:endParaRPr lang="en-US" sz="1200" dirty="0">
              <a:latin typeface="Consolas"/>
              <a:ea typeface="+mn-lt"/>
              <a:cs typeface="+mn-lt"/>
            </a:endParaRPr>
          </a:p>
          <a:p>
            <a:r>
              <a:rPr lang="en-US" sz="1200" dirty="0">
                <a:latin typeface="Consolas"/>
                <a:ea typeface="+mn-lt"/>
                <a:cs typeface="+mn-lt"/>
              </a:rPr>
              <a:t>We can also check the size of the vocabulary:</a:t>
            </a:r>
            <a:endParaRPr lang="en-US" sz="1200" dirty="0">
              <a:latin typeface="Consolas"/>
            </a:endParaRPr>
          </a:p>
          <a:p>
            <a:endParaRPr lang="en-US" sz="1200" dirty="0">
              <a:latin typeface="Consolas"/>
            </a:endParaRPr>
          </a:p>
          <a:p>
            <a:r>
              <a:rPr lang="en-US" sz="1200" dirty="0">
                <a:latin typeface="Consolas"/>
                <a:ea typeface="+mn-lt"/>
                <a:cs typeface="+mn-lt"/>
              </a:rPr>
              <a:t>&gt;&gt;&gt; </a:t>
            </a:r>
            <a:r>
              <a:rPr lang="en-US" sz="1200" dirty="0" err="1">
                <a:latin typeface="Consolas"/>
                <a:ea typeface="+mn-lt"/>
                <a:cs typeface="+mn-lt"/>
              </a:rPr>
              <a:t>len</a:t>
            </a:r>
            <a:r>
              <a:rPr lang="en-US" sz="1200" dirty="0">
                <a:latin typeface="Consolas"/>
                <a:ea typeface="+mn-lt"/>
                <a:cs typeface="+mn-lt"/>
              </a:rPr>
              <a:t>(</a:t>
            </a:r>
            <a:r>
              <a:rPr lang="en-US" sz="1200" dirty="0" err="1">
                <a:latin typeface="Consolas"/>
                <a:ea typeface="+mn-lt"/>
                <a:cs typeface="+mn-lt"/>
              </a:rPr>
              <a:t>encoder.decoder</a:t>
            </a:r>
            <a:r>
              <a:rPr lang="en-US" sz="1200" dirty="0">
                <a:latin typeface="Consolas"/>
                <a:ea typeface="+mn-lt"/>
                <a:cs typeface="+mn-lt"/>
              </a:rPr>
              <a:t>)</a:t>
            </a:r>
            <a:endParaRPr lang="en-US" sz="1200" dirty="0">
              <a:latin typeface="Consolas"/>
            </a:endParaRPr>
          </a:p>
          <a:p>
            <a:r>
              <a:rPr lang="en-US" sz="1200" dirty="0">
                <a:latin typeface="Consolas"/>
                <a:ea typeface="+mn-lt"/>
                <a:cs typeface="+mn-lt"/>
              </a:rPr>
              <a:t>50257</a:t>
            </a:r>
            <a:endParaRPr lang="en-US" dirty="0">
              <a:latin typeface="Consolas"/>
            </a:endParaRPr>
          </a:p>
        </p:txBody>
      </p:sp>
    </p:spTree>
    <p:extLst>
      <p:ext uri="{BB962C8B-B14F-4D97-AF65-F5344CB8AC3E}">
        <p14:creationId xmlns:p14="http://schemas.microsoft.com/office/powerpoint/2010/main" val="6557721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A37236-2F12-8C73-1F1B-32B6EAEC9F29}"/>
              </a:ext>
            </a:extLst>
          </p:cNvPr>
          <p:cNvSpPr>
            <a:spLocks noGrp="1"/>
          </p:cNvSpPr>
          <p:nvPr>
            <p:ph type="title"/>
          </p:nvPr>
        </p:nvSpPr>
        <p:spPr/>
        <p:txBody>
          <a:bodyPr/>
          <a:lstStyle/>
          <a:p>
            <a:r>
              <a:rPr lang="en-US" dirty="0"/>
              <a:t>Review</a:t>
            </a:r>
          </a:p>
        </p:txBody>
      </p:sp>
      <p:sp>
        <p:nvSpPr>
          <p:cNvPr id="3" name="Content Placeholder 2">
            <a:extLst>
              <a:ext uri="{FF2B5EF4-FFF2-40B4-BE49-F238E27FC236}">
                <a16:creationId xmlns:a16="http://schemas.microsoft.com/office/drawing/2014/main" id="{148512F2-A3E5-0F90-0116-C9811844D041}"/>
              </a:ext>
            </a:extLst>
          </p:cNvPr>
          <p:cNvSpPr>
            <a:spLocks noGrp="1"/>
          </p:cNvSpPr>
          <p:nvPr>
            <p:ph idx="1"/>
          </p:nvPr>
        </p:nvSpPr>
        <p:spPr/>
        <p:txBody>
          <a:bodyPr vert="horz" lIns="91440" tIns="45720" rIns="91440" bIns="45720" rtlCol="0" anchor="t">
            <a:normAutofit fontScale="92500" lnSpcReduction="10000"/>
          </a:bodyPr>
          <a:lstStyle/>
          <a:p>
            <a:r>
              <a:rPr lang="en-US" dirty="0">
                <a:ea typeface="+mj-lt"/>
                <a:cs typeface="+mj-lt"/>
              </a:rPr>
              <a:t>The vocabulary, as well as the byte-pair merges which determines how strings are broken down, is obtained by training the tokenizer.</a:t>
            </a:r>
          </a:p>
          <a:p>
            <a:pPr>
              <a:buClr>
                <a:srgbClr val="8AD0D6"/>
              </a:buClr>
            </a:pPr>
            <a:r>
              <a:rPr lang="en-US" dirty="0">
                <a:ea typeface="+mj-lt"/>
                <a:cs typeface="+mj-lt"/>
              </a:rPr>
              <a:t>When the tokenizer is loaded, so also are the already trained vocabulary and byte-pair merges from files.</a:t>
            </a:r>
          </a:p>
          <a:p>
            <a:pPr lvl="1">
              <a:buClr>
                <a:srgbClr val="8AD0D6"/>
              </a:buClr>
            </a:pPr>
            <a:r>
              <a:rPr lang="en-US" dirty="0">
                <a:ea typeface="+mj-lt"/>
                <a:cs typeface="+mj-lt"/>
              </a:rPr>
              <a:t>These files were downloaded alongside the model files when executing </a:t>
            </a:r>
            <a:r>
              <a:rPr lang="en-US" dirty="0" err="1">
                <a:ea typeface="+mj-lt"/>
                <a:cs typeface="+mj-lt"/>
              </a:rPr>
              <a:t>load_encoder_hparams_and_params</a:t>
            </a:r>
            <a:r>
              <a:rPr lang="en-US" dirty="0">
                <a:ea typeface="+mj-lt"/>
                <a:cs typeface="+mj-lt"/>
              </a:rPr>
              <a:t>. </a:t>
            </a:r>
            <a:endParaRPr lang="en-US"/>
          </a:p>
          <a:p>
            <a:pPr>
              <a:buClr>
                <a:srgbClr val="8AD0D6"/>
              </a:buClr>
            </a:pPr>
            <a:endParaRPr lang="en-US" dirty="0">
              <a:ea typeface="+mj-lt"/>
              <a:cs typeface="+mj-lt"/>
            </a:endParaRPr>
          </a:p>
          <a:p>
            <a:pPr>
              <a:buClr>
                <a:srgbClr val="8AD0D6"/>
              </a:buClr>
            </a:pPr>
            <a:endParaRPr lang="en-US" dirty="0">
              <a:ea typeface="+mj-lt"/>
              <a:cs typeface="+mj-lt"/>
            </a:endParaRPr>
          </a:p>
          <a:p>
            <a:pPr>
              <a:buClr>
                <a:srgbClr val="8AD0D6"/>
              </a:buClr>
            </a:pPr>
            <a:endParaRPr lang="en-US" dirty="0">
              <a:ea typeface="+mj-lt"/>
              <a:cs typeface="+mj-lt"/>
            </a:endParaRPr>
          </a:p>
          <a:p>
            <a:pPr>
              <a:buClr>
                <a:srgbClr val="8AD0D6"/>
              </a:buClr>
            </a:pPr>
            <a:r>
              <a:rPr lang="en-US" dirty="0">
                <a:ea typeface="+mj-lt"/>
                <a:cs typeface="+mj-lt"/>
              </a:rPr>
              <a:t>See:</a:t>
            </a:r>
          </a:p>
          <a:p>
            <a:pPr lvl="1">
              <a:buClr>
                <a:srgbClr val="8AD0D6"/>
              </a:buClr>
            </a:pPr>
            <a:r>
              <a:rPr lang="en-US" dirty="0">
                <a:latin typeface="Consolas"/>
                <a:ea typeface="+mj-lt"/>
                <a:cs typeface="+mj-lt"/>
              </a:rPr>
              <a:t> /models/124M/</a:t>
            </a:r>
            <a:r>
              <a:rPr lang="en-US" dirty="0" err="1">
                <a:latin typeface="Consolas"/>
                <a:ea typeface="+mj-lt"/>
                <a:cs typeface="+mj-lt"/>
              </a:rPr>
              <a:t>encoder.json</a:t>
            </a:r>
            <a:r>
              <a:rPr lang="en-US" dirty="0">
                <a:ea typeface="+mj-lt"/>
                <a:cs typeface="+mj-lt"/>
              </a:rPr>
              <a:t> (the vocabulary)</a:t>
            </a:r>
          </a:p>
          <a:p>
            <a:pPr lvl="1">
              <a:buClr>
                <a:srgbClr val="8AD0D6"/>
              </a:buClr>
            </a:pPr>
            <a:r>
              <a:rPr lang="en-US" dirty="0">
                <a:latin typeface="Consolas"/>
                <a:ea typeface="+mj-lt"/>
                <a:cs typeface="+mj-lt"/>
              </a:rPr>
              <a:t> /models/124M/</a:t>
            </a:r>
            <a:r>
              <a:rPr lang="en-US" dirty="0" err="1">
                <a:latin typeface="Consolas"/>
                <a:ea typeface="+mj-lt"/>
                <a:cs typeface="+mj-lt"/>
              </a:rPr>
              <a:t>vocab.bpe</a:t>
            </a:r>
            <a:r>
              <a:rPr lang="en-US" dirty="0">
                <a:ea typeface="+mj-lt"/>
                <a:cs typeface="+mj-lt"/>
              </a:rPr>
              <a:t> (byte-pair merges).</a:t>
            </a:r>
            <a:endParaRPr lang="en-US"/>
          </a:p>
        </p:txBody>
      </p:sp>
      <p:sp>
        <p:nvSpPr>
          <p:cNvPr id="5" name="TextBox 4">
            <a:extLst>
              <a:ext uri="{FF2B5EF4-FFF2-40B4-BE49-F238E27FC236}">
                <a16:creationId xmlns:a16="http://schemas.microsoft.com/office/drawing/2014/main" id="{1DBADC2D-FBCE-A304-55B7-737972B5CA01}"/>
              </a:ext>
            </a:extLst>
          </p:cNvPr>
          <p:cNvSpPr txBox="1"/>
          <p:nvPr/>
        </p:nvSpPr>
        <p:spPr>
          <a:xfrm>
            <a:off x="1637675" y="3943771"/>
            <a:ext cx="7744045" cy="1015663"/>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latin typeface="Consolas"/>
                <a:ea typeface="+mn-lt"/>
                <a:cs typeface="+mn-lt"/>
              </a:rPr>
              <a:t>## This next command will download the necessary model and tokenizer files to models/124M and load encoder, </a:t>
            </a:r>
            <a:r>
              <a:rPr lang="en-US" sz="1200" dirty="0" err="1">
                <a:latin typeface="Consolas"/>
                <a:ea typeface="+mn-lt"/>
                <a:cs typeface="+mn-lt"/>
              </a:rPr>
              <a:t>hparams</a:t>
            </a:r>
            <a:r>
              <a:rPr lang="en-US" sz="1200" dirty="0">
                <a:latin typeface="Consolas"/>
                <a:ea typeface="+mn-lt"/>
                <a:cs typeface="+mn-lt"/>
              </a:rPr>
              <a:t>, and params into our code.</a:t>
            </a:r>
            <a:endParaRPr lang="en-US">
              <a:latin typeface="Consolas"/>
            </a:endParaRPr>
          </a:p>
          <a:p>
            <a:r>
              <a:rPr lang="en-US" sz="1200" dirty="0">
                <a:latin typeface="Consolas"/>
                <a:ea typeface="+mn-lt"/>
                <a:cs typeface="+mn-lt"/>
              </a:rPr>
              <a:t>python3</a:t>
            </a:r>
          </a:p>
          <a:p>
            <a:r>
              <a:rPr lang="en-US" sz="1200" dirty="0">
                <a:latin typeface="Consolas"/>
                <a:ea typeface="+mn-lt"/>
                <a:cs typeface="+mn-lt"/>
              </a:rPr>
              <a:t>&gt;&gt;&gt;from utils import </a:t>
            </a:r>
            <a:r>
              <a:rPr lang="en-US" sz="1200" dirty="0" err="1">
                <a:latin typeface="Consolas"/>
                <a:ea typeface="+mn-lt"/>
                <a:cs typeface="+mn-lt"/>
              </a:rPr>
              <a:t>load_encoder_hparams_and_params</a:t>
            </a:r>
            <a:endParaRPr lang="en-US" sz="1200">
              <a:latin typeface="Consolas"/>
            </a:endParaRPr>
          </a:p>
          <a:p>
            <a:r>
              <a:rPr lang="en-US" sz="1200" dirty="0">
                <a:latin typeface="Consolas"/>
                <a:ea typeface="+mn-lt"/>
                <a:cs typeface="+mn-lt"/>
              </a:rPr>
              <a:t>&gt;&gt;&gt;encoder, </a:t>
            </a:r>
            <a:r>
              <a:rPr lang="en-US" sz="1200" dirty="0" err="1">
                <a:latin typeface="Consolas"/>
                <a:ea typeface="+mn-lt"/>
                <a:cs typeface="+mn-lt"/>
              </a:rPr>
              <a:t>hparams</a:t>
            </a:r>
            <a:r>
              <a:rPr lang="en-US" sz="1200" dirty="0">
                <a:latin typeface="Consolas"/>
                <a:ea typeface="+mn-lt"/>
                <a:cs typeface="+mn-lt"/>
              </a:rPr>
              <a:t>, params = </a:t>
            </a:r>
            <a:r>
              <a:rPr lang="en-US" sz="1200" dirty="0" err="1">
                <a:latin typeface="Consolas"/>
                <a:ea typeface="+mn-lt"/>
                <a:cs typeface="+mn-lt"/>
              </a:rPr>
              <a:t>load_encoder_hparams_and_params</a:t>
            </a:r>
            <a:r>
              <a:rPr lang="en-US" sz="1200" dirty="0">
                <a:latin typeface="Consolas"/>
                <a:ea typeface="+mn-lt"/>
                <a:cs typeface="+mn-lt"/>
              </a:rPr>
              <a:t>("124M", "models")</a:t>
            </a:r>
            <a:endParaRPr lang="en-US" dirty="0">
              <a:latin typeface="Consolas"/>
            </a:endParaRPr>
          </a:p>
        </p:txBody>
      </p:sp>
    </p:spTree>
    <p:extLst>
      <p:ext uri="{BB962C8B-B14F-4D97-AF65-F5344CB8AC3E}">
        <p14:creationId xmlns:p14="http://schemas.microsoft.com/office/powerpoint/2010/main" val="295554465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FB5590-D505-12EE-7D76-24E018E6C2D7}"/>
              </a:ext>
            </a:extLst>
          </p:cNvPr>
          <p:cNvSpPr>
            <a:spLocks noGrp="1"/>
          </p:cNvSpPr>
          <p:nvPr>
            <p:ph type="title"/>
          </p:nvPr>
        </p:nvSpPr>
        <p:spPr/>
        <p:txBody>
          <a:bodyPr/>
          <a:lstStyle/>
          <a:p>
            <a:r>
              <a:rPr lang="en-US" dirty="0"/>
              <a:t>Hyperparameters</a:t>
            </a:r>
          </a:p>
        </p:txBody>
      </p:sp>
      <p:sp>
        <p:nvSpPr>
          <p:cNvPr id="3" name="Content Placeholder 2">
            <a:extLst>
              <a:ext uri="{FF2B5EF4-FFF2-40B4-BE49-F238E27FC236}">
                <a16:creationId xmlns:a16="http://schemas.microsoft.com/office/drawing/2014/main" id="{22BD6329-7FF5-34C5-DC55-0FB9B643A46D}"/>
              </a:ext>
            </a:extLst>
          </p:cNvPr>
          <p:cNvSpPr>
            <a:spLocks noGrp="1"/>
          </p:cNvSpPr>
          <p:nvPr>
            <p:ph idx="1"/>
          </p:nvPr>
        </p:nvSpPr>
        <p:spPr/>
        <p:txBody>
          <a:bodyPr vert="horz" lIns="91440" tIns="45720" rIns="91440" bIns="45720" rtlCol="0" anchor="t">
            <a:normAutofit/>
          </a:bodyPr>
          <a:lstStyle/>
          <a:p>
            <a:r>
              <a:rPr lang="en-US" dirty="0" err="1">
                <a:ea typeface="+mj-lt"/>
                <a:cs typeface="+mj-lt"/>
              </a:rPr>
              <a:t>hparams</a:t>
            </a:r>
            <a:r>
              <a:rPr lang="en-US" dirty="0">
                <a:ea typeface="+mj-lt"/>
                <a:cs typeface="+mj-lt"/>
              </a:rPr>
              <a:t> is a dictionary that contains the model's hyperparameters</a:t>
            </a:r>
            <a:endParaRPr lang="en-US" dirty="0"/>
          </a:p>
          <a:p>
            <a:pPr>
              <a:buClr>
                <a:srgbClr val="8AD0D6"/>
              </a:buClr>
            </a:pPr>
            <a:endParaRPr lang="en-US"/>
          </a:p>
          <a:p>
            <a:pPr>
              <a:buClr>
                <a:srgbClr val="8AD0D6"/>
              </a:buClr>
            </a:pPr>
            <a:endParaRPr lang="en-US" dirty="0"/>
          </a:p>
          <a:p>
            <a:pPr>
              <a:buClr>
                <a:srgbClr val="8AD0D6"/>
              </a:buClr>
            </a:pPr>
            <a:endParaRPr lang="en-US" dirty="0">
              <a:ea typeface="+mj-lt"/>
              <a:cs typeface="+mj-lt"/>
            </a:endParaRPr>
          </a:p>
          <a:p>
            <a:pPr>
              <a:buClr>
                <a:srgbClr val="8AD0D6"/>
              </a:buClr>
            </a:pPr>
            <a:endParaRPr lang="en-US" dirty="0">
              <a:ea typeface="+mj-lt"/>
              <a:cs typeface="+mj-lt"/>
            </a:endParaRPr>
          </a:p>
          <a:p>
            <a:pPr>
              <a:buClr>
                <a:srgbClr val="8AD0D6"/>
              </a:buClr>
            </a:pPr>
            <a:endParaRPr lang="en-US" dirty="0">
              <a:ea typeface="+mj-lt"/>
              <a:cs typeface="+mj-lt"/>
            </a:endParaRPr>
          </a:p>
          <a:p>
            <a:pPr>
              <a:buClr>
                <a:srgbClr val="8AD0D6"/>
              </a:buClr>
            </a:pPr>
            <a:r>
              <a:rPr lang="en-US" dirty="0">
                <a:ea typeface="+mj-lt"/>
                <a:cs typeface="+mj-lt"/>
              </a:rPr>
              <a:t>Additionally, the parameter </a:t>
            </a:r>
            <a:r>
              <a:rPr lang="en-US" dirty="0" err="1">
                <a:ea typeface="+mj-lt"/>
                <a:cs typeface="+mj-lt"/>
              </a:rPr>
              <a:t>n_seq</a:t>
            </a:r>
            <a:r>
              <a:rPr lang="en-US" dirty="0">
                <a:ea typeface="+mj-lt"/>
                <a:cs typeface="+mj-lt"/>
              </a:rPr>
              <a:t> will be used to denote the length of the input sequence (i.e. </a:t>
            </a:r>
            <a:r>
              <a:rPr lang="en-US" dirty="0" err="1">
                <a:ea typeface="+mj-lt"/>
                <a:cs typeface="+mj-lt"/>
              </a:rPr>
              <a:t>n_seq</a:t>
            </a:r>
            <a:r>
              <a:rPr lang="en-US" dirty="0">
                <a:ea typeface="+mj-lt"/>
                <a:cs typeface="+mj-lt"/>
              </a:rPr>
              <a:t> = </a:t>
            </a:r>
            <a:r>
              <a:rPr lang="en-US" dirty="0" err="1">
                <a:ea typeface="+mj-lt"/>
                <a:cs typeface="+mj-lt"/>
              </a:rPr>
              <a:t>len</a:t>
            </a:r>
            <a:r>
              <a:rPr lang="en-US" dirty="0">
                <a:ea typeface="+mj-lt"/>
                <a:cs typeface="+mj-lt"/>
              </a:rPr>
              <a:t>(inputs)).</a:t>
            </a:r>
            <a:endParaRPr lang="en-US" dirty="0"/>
          </a:p>
        </p:txBody>
      </p:sp>
      <p:sp>
        <p:nvSpPr>
          <p:cNvPr id="5" name="TextBox 4">
            <a:extLst>
              <a:ext uri="{FF2B5EF4-FFF2-40B4-BE49-F238E27FC236}">
                <a16:creationId xmlns:a16="http://schemas.microsoft.com/office/drawing/2014/main" id="{66D62F1E-B237-D23C-EAEF-A41786030A13}"/>
              </a:ext>
            </a:extLst>
          </p:cNvPr>
          <p:cNvSpPr txBox="1"/>
          <p:nvPr/>
        </p:nvSpPr>
        <p:spPr>
          <a:xfrm>
            <a:off x="1674846" y="2782184"/>
            <a:ext cx="7344458" cy="1569660"/>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latin typeface="Consolas"/>
                <a:ea typeface="+mn-lt"/>
                <a:cs typeface="+mn-lt"/>
              </a:rPr>
              <a:t>&gt;&gt;&gt; </a:t>
            </a:r>
            <a:r>
              <a:rPr lang="en-US" sz="1200" dirty="0" err="1">
                <a:latin typeface="Consolas"/>
                <a:ea typeface="+mn-lt"/>
                <a:cs typeface="+mn-lt"/>
              </a:rPr>
              <a:t>hparams</a:t>
            </a:r>
            <a:endParaRPr lang="en-US" sz="1200">
              <a:latin typeface="Consolas"/>
            </a:endParaRPr>
          </a:p>
          <a:p>
            <a:r>
              <a:rPr lang="en-US" sz="1200" dirty="0">
                <a:latin typeface="Consolas"/>
                <a:ea typeface="+mn-lt"/>
                <a:cs typeface="+mn-lt"/>
              </a:rPr>
              <a:t>{</a:t>
            </a:r>
            <a:endParaRPr lang="en-US" sz="1200">
              <a:latin typeface="Consolas"/>
            </a:endParaRPr>
          </a:p>
          <a:p>
            <a:r>
              <a:rPr lang="en-US" sz="1200" dirty="0">
                <a:latin typeface="Consolas"/>
                <a:ea typeface="+mn-lt"/>
                <a:cs typeface="+mn-lt"/>
              </a:rPr>
              <a:t>  "</a:t>
            </a:r>
            <a:r>
              <a:rPr lang="en-US" sz="1200" dirty="0" err="1">
                <a:latin typeface="Consolas"/>
                <a:ea typeface="+mn-lt"/>
                <a:cs typeface="+mn-lt"/>
              </a:rPr>
              <a:t>n_vocab</a:t>
            </a:r>
            <a:r>
              <a:rPr lang="en-US" sz="1200" dirty="0">
                <a:latin typeface="Consolas"/>
                <a:ea typeface="+mn-lt"/>
                <a:cs typeface="+mn-lt"/>
              </a:rPr>
              <a:t>": 50257, # number of tokens in our vocabulary</a:t>
            </a:r>
            <a:endParaRPr lang="en-US" sz="1200">
              <a:latin typeface="Consolas"/>
            </a:endParaRPr>
          </a:p>
          <a:p>
            <a:r>
              <a:rPr lang="en-US" sz="1200" dirty="0">
                <a:latin typeface="Consolas"/>
                <a:ea typeface="+mn-lt"/>
                <a:cs typeface="+mn-lt"/>
              </a:rPr>
              <a:t>  "</a:t>
            </a:r>
            <a:r>
              <a:rPr lang="en-US" sz="1200" dirty="0" err="1">
                <a:latin typeface="Consolas"/>
                <a:ea typeface="+mn-lt"/>
                <a:cs typeface="+mn-lt"/>
              </a:rPr>
              <a:t>n_ctx</a:t>
            </a:r>
            <a:r>
              <a:rPr lang="en-US" sz="1200" dirty="0">
                <a:latin typeface="Consolas"/>
                <a:ea typeface="+mn-lt"/>
                <a:cs typeface="+mn-lt"/>
              </a:rPr>
              <a:t>": 1024, # maximum possible sequence length of the input</a:t>
            </a:r>
            <a:endParaRPr lang="en-US" sz="1200">
              <a:latin typeface="Consolas"/>
            </a:endParaRPr>
          </a:p>
          <a:p>
            <a:r>
              <a:rPr lang="en-US" sz="1200" dirty="0">
                <a:latin typeface="Consolas"/>
                <a:ea typeface="+mn-lt"/>
                <a:cs typeface="+mn-lt"/>
              </a:rPr>
              <a:t>  "</a:t>
            </a:r>
            <a:r>
              <a:rPr lang="en-US" sz="1200" dirty="0" err="1">
                <a:latin typeface="Consolas"/>
                <a:ea typeface="+mn-lt"/>
                <a:cs typeface="+mn-lt"/>
              </a:rPr>
              <a:t>n_embd</a:t>
            </a:r>
            <a:r>
              <a:rPr lang="en-US" sz="1200" dirty="0">
                <a:latin typeface="Consolas"/>
                <a:ea typeface="+mn-lt"/>
                <a:cs typeface="+mn-lt"/>
              </a:rPr>
              <a:t>": 768, # embedding dimension (determines the "width" of the network)</a:t>
            </a:r>
            <a:endParaRPr lang="en-US" sz="1200">
              <a:latin typeface="Consolas"/>
            </a:endParaRPr>
          </a:p>
          <a:p>
            <a:r>
              <a:rPr lang="en-US" sz="1200" dirty="0">
                <a:latin typeface="Consolas"/>
                <a:ea typeface="+mn-lt"/>
                <a:cs typeface="+mn-lt"/>
              </a:rPr>
              <a:t>  "</a:t>
            </a:r>
            <a:r>
              <a:rPr lang="en-US" sz="1200" dirty="0" err="1">
                <a:latin typeface="Consolas"/>
                <a:ea typeface="+mn-lt"/>
                <a:cs typeface="+mn-lt"/>
              </a:rPr>
              <a:t>n_head</a:t>
            </a:r>
            <a:r>
              <a:rPr lang="en-US" sz="1200" dirty="0">
                <a:latin typeface="Consolas"/>
                <a:ea typeface="+mn-lt"/>
                <a:cs typeface="+mn-lt"/>
              </a:rPr>
              <a:t>": 12, # number of attention heads (</a:t>
            </a:r>
            <a:r>
              <a:rPr lang="en-US" sz="1200" dirty="0" err="1">
                <a:latin typeface="Consolas"/>
                <a:ea typeface="+mn-lt"/>
                <a:cs typeface="+mn-lt"/>
              </a:rPr>
              <a:t>n_embd</a:t>
            </a:r>
            <a:r>
              <a:rPr lang="en-US" sz="1200" dirty="0">
                <a:latin typeface="Consolas"/>
                <a:ea typeface="+mn-lt"/>
                <a:cs typeface="+mn-lt"/>
              </a:rPr>
              <a:t> must be divisible by </a:t>
            </a:r>
            <a:r>
              <a:rPr lang="en-US" sz="1200" dirty="0" err="1">
                <a:latin typeface="Consolas"/>
                <a:ea typeface="+mn-lt"/>
                <a:cs typeface="+mn-lt"/>
              </a:rPr>
              <a:t>n_head</a:t>
            </a:r>
            <a:r>
              <a:rPr lang="en-US" sz="1200" dirty="0">
                <a:latin typeface="Consolas"/>
                <a:ea typeface="+mn-lt"/>
                <a:cs typeface="+mn-lt"/>
              </a:rPr>
              <a:t>)</a:t>
            </a:r>
            <a:endParaRPr lang="en-US" sz="1200">
              <a:latin typeface="Consolas"/>
            </a:endParaRPr>
          </a:p>
          <a:p>
            <a:r>
              <a:rPr lang="en-US" sz="1200" dirty="0">
                <a:latin typeface="Consolas"/>
                <a:ea typeface="+mn-lt"/>
                <a:cs typeface="+mn-lt"/>
              </a:rPr>
              <a:t>  "</a:t>
            </a:r>
            <a:r>
              <a:rPr lang="en-US" sz="1200" dirty="0" err="1">
                <a:latin typeface="Consolas"/>
                <a:ea typeface="+mn-lt"/>
                <a:cs typeface="+mn-lt"/>
              </a:rPr>
              <a:t>n_layer</a:t>
            </a:r>
            <a:r>
              <a:rPr lang="en-US" sz="1200" dirty="0">
                <a:latin typeface="Consolas"/>
                <a:ea typeface="+mn-lt"/>
                <a:cs typeface="+mn-lt"/>
              </a:rPr>
              <a:t>": 12 # number of layers (determines the "depth" of the network)</a:t>
            </a:r>
            <a:endParaRPr lang="en-US" sz="1200">
              <a:latin typeface="Consolas"/>
            </a:endParaRPr>
          </a:p>
          <a:p>
            <a:r>
              <a:rPr lang="en-US" sz="1200" dirty="0">
                <a:latin typeface="Consolas"/>
                <a:ea typeface="+mn-lt"/>
                <a:cs typeface="+mn-lt"/>
              </a:rPr>
              <a:t>}</a:t>
            </a:r>
            <a:endParaRPr lang="en-US" dirty="0">
              <a:latin typeface="Consolas"/>
            </a:endParaRPr>
          </a:p>
        </p:txBody>
      </p:sp>
    </p:spTree>
    <p:extLst>
      <p:ext uri="{BB962C8B-B14F-4D97-AF65-F5344CB8AC3E}">
        <p14:creationId xmlns:p14="http://schemas.microsoft.com/office/powerpoint/2010/main" val="11271786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FC2B9C-8675-B87C-B4C4-462CAB1330EF}"/>
              </a:ext>
            </a:extLst>
          </p:cNvPr>
          <p:cNvSpPr>
            <a:spLocks noGrp="1"/>
          </p:cNvSpPr>
          <p:nvPr>
            <p:ph type="title"/>
          </p:nvPr>
        </p:nvSpPr>
        <p:spPr>
          <a:xfrm>
            <a:off x="650669" y="629266"/>
            <a:ext cx="3330328" cy="1641986"/>
          </a:xfrm>
        </p:spPr>
        <p:txBody>
          <a:bodyPr>
            <a:normAutofit/>
          </a:bodyPr>
          <a:lstStyle/>
          <a:p>
            <a:r>
              <a:rPr lang="en-US" dirty="0"/>
              <a:t>Imagine...</a:t>
            </a:r>
          </a:p>
        </p:txBody>
      </p:sp>
      <p:pic>
        <p:nvPicPr>
          <p:cNvPr id="4" name="Picture 4">
            <a:extLst>
              <a:ext uri="{FF2B5EF4-FFF2-40B4-BE49-F238E27FC236}">
                <a16:creationId xmlns:a16="http://schemas.microsoft.com/office/drawing/2014/main" id="{D6C8E607-B2EF-1399-99C0-A06F7E9AA90A}"/>
              </a:ext>
            </a:extLst>
          </p:cNvPr>
          <p:cNvPicPr>
            <a:picLocks noChangeAspect="1"/>
          </p:cNvPicPr>
          <p:nvPr/>
        </p:nvPicPr>
        <p:blipFill rotWithShape="1">
          <a:blip r:embed="rId3"/>
          <a:srcRect l="24083" r="14184"/>
          <a:stretch/>
        </p:blipFill>
        <p:spPr>
          <a:xfrm>
            <a:off x="4634680" y="10"/>
            <a:ext cx="7560130" cy="6857990"/>
          </a:xfrm>
          <a:prstGeom prst="rect">
            <a:avLst/>
          </a:prstGeom>
        </p:spPr>
      </p:pic>
      <p:sp>
        <p:nvSpPr>
          <p:cNvPr id="9" name="Rectangle 8">
            <a:extLst>
              <a:ext uri="{FF2B5EF4-FFF2-40B4-BE49-F238E27FC236}">
                <a16:creationId xmlns:a16="http://schemas.microsoft.com/office/drawing/2014/main" id="{A26E2FAE-FA60-497B-B2CB-7702C6FF3A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237856D7-109A-6D4C-2086-AB7099339F51}"/>
              </a:ext>
            </a:extLst>
          </p:cNvPr>
          <p:cNvSpPr>
            <a:spLocks noGrp="1"/>
          </p:cNvSpPr>
          <p:nvPr>
            <p:ph idx="1"/>
          </p:nvPr>
        </p:nvSpPr>
        <p:spPr>
          <a:xfrm>
            <a:off x="650669" y="1632098"/>
            <a:ext cx="3330328" cy="4616301"/>
          </a:xfrm>
        </p:spPr>
        <p:txBody>
          <a:bodyPr vert="horz" lIns="91440" tIns="45720" rIns="91440" bIns="45720" rtlCol="0" anchor="t">
            <a:normAutofit fontScale="92500" lnSpcReduction="20000"/>
          </a:bodyPr>
          <a:lstStyle/>
          <a:p>
            <a:r>
              <a:rPr lang="en-US" dirty="0" err="1">
                <a:ea typeface="+mj-lt"/>
                <a:cs typeface="+mj-lt"/>
              </a:rPr>
              <a:t>Midjourney</a:t>
            </a:r>
            <a:r>
              <a:rPr lang="en-US" dirty="0">
                <a:ea typeface="+mj-lt"/>
                <a:cs typeface="+mj-lt"/>
              </a:rPr>
              <a:t> works similarly to image synthesizers like Stable Diffusion and DALL-E in that it generates images based on text descriptions called "prompts" using an AI model trained on millions of works of human-made art.</a:t>
            </a:r>
          </a:p>
          <a:p>
            <a:pPr>
              <a:buClr>
                <a:srgbClr val="8AD0D6"/>
              </a:buClr>
            </a:pPr>
            <a:r>
              <a:rPr lang="en-US" dirty="0"/>
              <a:t>Images such as this are started at prompt labeled "Imagine:"</a:t>
            </a:r>
          </a:p>
          <a:p>
            <a:pPr>
              <a:buClr>
                <a:srgbClr val="8AD0D6"/>
              </a:buClr>
            </a:pPr>
            <a:r>
              <a:rPr lang="en-US" dirty="0"/>
              <a:t>ML-generated assets are now being used to construct video-game worlds.</a:t>
            </a:r>
          </a:p>
        </p:txBody>
      </p:sp>
    </p:spTree>
    <p:extLst>
      <p:ext uri="{BB962C8B-B14F-4D97-AF65-F5344CB8AC3E}">
        <p14:creationId xmlns:p14="http://schemas.microsoft.com/office/powerpoint/2010/main" val="286626230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BF898B-7198-CCBF-30CA-64D4BFAB27B4}"/>
              </a:ext>
            </a:extLst>
          </p:cNvPr>
          <p:cNvSpPr>
            <a:spLocks noGrp="1"/>
          </p:cNvSpPr>
          <p:nvPr>
            <p:ph type="title"/>
          </p:nvPr>
        </p:nvSpPr>
        <p:spPr/>
        <p:txBody>
          <a:bodyPr/>
          <a:lstStyle/>
          <a:p>
            <a:r>
              <a:rPr lang="en-US" dirty="0"/>
              <a:t>Parameters</a:t>
            </a:r>
          </a:p>
        </p:txBody>
      </p:sp>
      <p:sp>
        <p:nvSpPr>
          <p:cNvPr id="3" name="Content Placeholder 2">
            <a:extLst>
              <a:ext uri="{FF2B5EF4-FFF2-40B4-BE49-F238E27FC236}">
                <a16:creationId xmlns:a16="http://schemas.microsoft.com/office/drawing/2014/main" id="{EA0A36C0-E636-F801-0479-8D47DF3DB3E6}"/>
              </a:ext>
            </a:extLst>
          </p:cNvPr>
          <p:cNvSpPr>
            <a:spLocks noGrp="1"/>
          </p:cNvSpPr>
          <p:nvPr>
            <p:ph idx="1"/>
          </p:nvPr>
        </p:nvSpPr>
        <p:spPr>
          <a:xfrm>
            <a:off x="1084727" y="1281625"/>
            <a:ext cx="8946541" cy="4195481"/>
          </a:xfrm>
        </p:spPr>
        <p:txBody>
          <a:bodyPr vert="horz" lIns="91440" tIns="45720" rIns="91440" bIns="45720" rtlCol="0" anchor="t">
            <a:normAutofit/>
          </a:bodyPr>
          <a:lstStyle/>
          <a:p>
            <a:r>
              <a:rPr lang="en-US" dirty="0">
                <a:ea typeface="+mj-lt"/>
                <a:cs typeface="+mj-lt"/>
              </a:rPr>
              <a:t>params is a nested </a:t>
            </a:r>
            <a:r>
              <a:rPr lang="en-US" dirty="0" err="1">
                <a:ea typeface="+mj-lt"/>
                <a:cs typeface="+mj-lt"/>
              </a:rPr>
              <a:t>json</a:t>
            </a:r>
            <a:r>
              <a:rPr lang="en-US" dirty="0">
                <a:ea typeface="+mj-lt"/>
                <a:cs typeface="+mj-lt"/>
              </a:rPr>
              <a:t> dictionary that holds the trained weights of the model. </a:t>
            </a:r>
          </a:p>
          <a:p>
            <a:pPr>
              <a:buClr>
                <a:srgbClr val="8AD0D6"/>
              </a:buClr>
            </a:pPr>
            <a:r>
              <a:rPr lang="en-US" dirty="0">
                <a:ea typeface="+mj-lt"/>
                <a:cs typeface="+mj-lt"/>
              </a:rPr>
              <a:t>The leaf nodes of the </a:t>
            </a:r>
            <a:r>
              <a:rPr lang="en-US" dirty="0" err="1">
                <a:ea typeface="+mj-lt"/>
                <a:cs typeface="+mj-lt"/>
              </a:rPr>
              <a:t>json</a:t>
            </a:r>
            <a:r>
              <a:rPr lang="en-US" dirty="0">
                <a:ea typeface="+mj-lt"/>
                <a:cs typeface="+mj-lt"/>
              </a:rPr>
              <a:t> are NumPy arrays. </a:t>
            </a:r>
            <a:endParaRPr lang="en-US">
              <a:ea typeface="+mj-lt"/>
              <a:cs typeface="+mj-lt"/>
            </a:endParaRPr>
          </a:p>
          <a:p>
            <a:pPr>
              <a:buClr>
                <a:srgbClr val="8AD0D6"/>
              </a:buClr>
            </a:pPr>
            <a:r>
              <a:rPr lang="en-US" dirty="0">
                <a:ea typeface="+mj-lt"/>
                <a:cs typeface="+mj-lt"/>
              </a:rPr>
              <a:t>If we print params, </a:t>
            </a:r>
            <a:r>
              <a:rPr lang="en-US" i="1" dirty="0">
                <a:ea typeface="+mj-lt"/>
                <a:cs typeface="+mj-lt"/>
              </a:rPr>
              <a:t>replacing the arrays with their shapes</a:t>
            </a:r>
            <a:r>
              <a:rPr lang="en-US" dirty="0">
                <a:ea typeface="+mj-lt"/>
                <a:cs typeface="+mj-lt"/>
              </a:rPr>
              <a:t>, we get:</a:t>
            </a:r>
            <a:endParaRPr lang="en-US"/>
          </a:p>
        </p:txBody>
      </p:sp>
      <p:sp>
        <p:nvSpPr>
          <p:cNvPr id="5" name="TextBox 4">
            <a:extLst>
              <a:ext uri="{FF2B5EF4-FFF2-40B4-BE49-F238E27FC236}">
                <a16:creationId xmlns:a16="http://schemas.microsoft.com/office/drawing/2014/main" id="{E2B83720-B124-BE7C-0E95-1E296AD02715}"/>
              </a:ext>
            </a:extLst>
          </p:cNvPr>
          <p:cNvSpPr txBox="1"/>
          <p:nvPr/>
        </p:nvSpPr>
        <p:spPr>
          <a:xfrm>
            <a:off x="708407" y="3126013"/>
            <a:ext cx="5114214" cy="2677656"/>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latin typeface="Consolas"/>
                <a:ea typeface="+mn-lt"/>
                <a:cs typeface="+mn-lt"/>
              </a:rPr>
              <a:t>import </a:t>
            </a:r>
            <a:r>
              <a:rPr lang="en-US" sz="1200" dirty="0" err="1">
                <a:latin typeface="Consolas"/>
                <a:ea typeface="+mn-lt"/>
                <a:cs typeface="+mn-lt"/>
              </a:rPr>
              <a:t>numpy</a:t>
            </a:r>
            <a:r>
              <a:rPr lang="en-US" sz="1200" dirty="0">
                <a:latin typeface="Consolas"/>
                <a:ea typeface="+mn-lt"/>
                <a:cs typeface="+mn-lt"/>
              </a:rPr>
              <a:t> as np</a:t>
            </a:r>
            <a:endParaRPr lang="en-US" sz="1200">
              <a:latin typeface="Consolas"/>
            </a:endParaRPr>
          </a:p>
          <a:p>
            <a:br>
              <a:rPr lang="en-US" dirty="0"/>
            </a:br>
            <a:r>
              <a:rPr lang="en-US" sz="1200" dirty="0">
                <a:latin typeface="Consolas"/>
                <a:ea typeface="+mn-lt"/>
                <a:cs typeface="+mn-lt"/>
              </a:rPr>
              <a:t>def </a:t>
            </a:r>
            <a:r>
              <a:rPr lang="en-US" sz="1200" dirty="0" err="1">
                <a:latin typeface="Consolas"/>
                <a:ea typeface="+mn-lt"/>
                <a:cs typeface="+mn-lt"/>
              </a:rPr>
              <a:t>shape_tree</a:t>
            </a:r>
            <a:r>
              <a:rPr lang="en-US" sz="1200" dirty="0">
                <a:latin typeface="Consolas"/>
                <a:ea typeface="+mn-lt"/>
                <a:cs typeface="+mn-lt"/>
              </a:rPr>
              <a:t>(d):</a:t>
            </a:r>
            <a:endParaRPr lang="en-US" sz="1200">
              <a:latin typeface="Consolas"/>
            </a:endParaRPr>
          </a:p>
          <a:p>
            <a:r>
              <a:rPr lang="en-US" sz="1200" dirty="0">
                <a:latin typeface="Consolas"/>
                <a:ea typeface="+mn-lt"/>
                <a:cs typeface="+mn-lt"/>
              </a:rPr>
              <a:t>     if </a:t>
            </a:r>
            <a:r>
              <a:rPr lang="en-US" sz="1200" dirty="0" err="1">
                <a:latin typeface="Consolas"/>
                <a:ea typeface="+mn-lt"/>
                <a:cs typeface="+mn-lt"/>
              </a:rPr>
              <a:t>isinstance</a:t>
            </a:r>
            <a:r>
              <a:rPr lang="en-US" sz="1200" dirty="0">
                <a:latin typeface="Consolas"/>
                <a:ea typeface="+mn-lt"/>
                <a:cs typeface="+mn-lt"/>
              </a:rPr>
              <a:t>(d, </a:t>
            </a:r>
            <a:r>
              <a:rPr lang="en-US" sz="1200" dirty="0" err="1">
                <a:latin typeface="Consolas"/>
                <a:ea typeface="+mn-lt"/>
                <a:cs typeface="+mn-lt"/>
              </a:rPr>
              <a:t>np.ndarray</a:t>
            </a:r>
            <a:r>
              <a:rPr lang="en-US" sz="1200" dirty="0">
                <a:latin typeface="Consolas"/>
                <a:ea typeface="+mn-lt"/>
                <a:cs typeface="+mn-lt"/>
              </a:rPr>
              <a:t>):</a:t>
            </a:r>
            <a:endParaRPr lang="en-US" sz="1200">
              <a:latin typeface="Consolas"/>
            </a:endParaRPr>
          </a:p>
          <a:p>
            <a:r>
              <a:rPr lang="en-US" sz="1200" dirty="0">
                <a:latin typeface="Consolas"/>
                <a:ea typeface="+mn-lt"/>
                <a:cs typeface="+mn-lt"/>
              </a:rPr>
              <a:t>         return list(</a:t>
            </a:r>
            <a:r>
              <a:rPr lang="en-US" sz="1200" dirty="0" err="1">
                <a:latin typeface="Consolas"/>
                <a:ea typeface="+mn-lt"/>
                <a:cs typeface="+mn-lt"/>
              </a:rPr>
              <a:t>d.shape</a:t>
            </a:r>
            <a:r>
              <a:rPr lang="en-US" sz="1200" dirty="0">
                <a:latin typeface="Consolas"/>
                <a:ea typeface="+mn-lt"/>
                <a:cs typeface="+mn-lt"/>
              </a:rPr>
              <a:t>)</a:t>
            </a:r>
            <a:endParaRPr lang="en-US" sz="1200">
              <a:latin typeface="Consolas"/>
            </a:endParaRPr>
          </a:p>
          <a:p>
            <a:r>
              <a:rPr lang="en-US" sz="1200" dirty="0">
                <a:latin typeface="Consolas"/>
                <a:ea typeface="+mn-lt"/>
                <a:cs typeface="+mn-lt"/>
              </a:rPr>
              <a:t>     </a:t>
            </a:r>
            <a:r>
              <a:rPr lang="en-US" sz="1200" dirty="0" err="1">
                <a:latin typeface="Consolas"/>
                <a:ea typeface="+mn-lt"/>
                <a:cs typeface="+mn-lt"/>
              </a:rPr>
              <a:t>elif</a:t>
            </a:r>
            <a:r>
              <a:rPr lang="en-US" sz="1200" dirty="0">
                <a:latin typeface="Consolas"/>
                <a:ea typeface="+mn-lt"/>
                <a:cs typeface="+mn-lt"/>
              </a:rPr>
              <a:t> </a:t>
            </a:r>
            <a:r>
              <a:rPr lang="en-US" sz="1200" dirty="0" err="1">
                <a:latin typeface="Consolas"/>
                <a:ea typeface="+mn-lt"/>
                <a:cs typeface="+mn-lt"/>
              </a:rPr>
              <a:t>isinstance</a:t>
            </a:r>
            <a:r>
              <a:rPr lang="en-US" sz="1200" dirty="0">
                <a:latin typeface="Consolas"/>
                <a:ea typeface="+mn-lt"/>
                <a:cs typeface="+mn-lt"/>
              </a:rPr>
              <a:t>(d, list):</a:t>
            </a:r>
            <a:endParaRPr lang="en-US" sz="1200">
              <a:latin typeface="Consolas"/>
            </a:endParaRPr>
          </a:p>
          <a:p>
            <a:r>
              <a:rPr lang="en-US" sz="1200" dirty="0">
                <a:latin typeface="Consolas"/>
                <a:ea typeface="+mn-lt"/>
                <a:cs typeface="+mn-lt"/>
              </a:rPr>
              <a:t>         return [</a:t>
            </a:r>
            <a:r>
              <a:rPr lang="en-US" sz="1200" dirty="0" err="1">
                <a:latin typeface="Consolas"/>
                <a:ea typeface="+mn-lt"/>
                <a:cs typeface="+mn-lt"/>
              </a:rPr>
              <a:t>shape_tree</a:t>
            </a:r>
            <a:r>
              <a:rPr lang="en-US" sz="1200" dirty="0">
                <a:latin typeface="Consolas"/>
                <a:ea typeface="+mn-lt"/>
                <a:cs typeface="+mn-lt"/>
              </a:rPr>
              <a:t>(v) for v in d]</a:t>
            </a:r>
            <a:endParaRPr lang="en-US" sz="1200">
              <a:latin typeface="Consolas"/>
            </a:endParaRPr>
          </a:p>
          <a:p>
            <a:r>
              <a:rPr lang="en-US" sz="1200" dirty="0">
                <a:latin typeface="Consolas"/>
                <a:ea typeface="+mn-lt"/>
                <a:cs typeface="+mn-lt"/>
              </a:rPr>
              <a:t>     </a:t>
            </a:r>
            <a:r>
              <a:rPr lang="en-US" sz="1200" dirty="0" err="1">
                <a:latin typeface="Consolas"/>
                <a:ea typeface="+mn-lt"/>
                <a:cs typeface="+mn-lt"/>
              </a:rPr>
              <a:t>elif</a:t>
            </a:r>
            <a:r>
              <a:rPr lang="en-US" sz="1200" dirty="0">
                <a:latin typeface="Consolas"/>
                <a:ea typeface="+mn-lt"/>
                <a:cs typeface="+mn-lt"/>
              </a:rPr>
              <a:t> </a:t>
            </a:r>
            <a:r>
              <a:rPr lang="en-US" sz="1200" dirty="0" err="1">
                <a:latin typeface="Consolas"/>
                <a:ea typeface="+mn-lt"/>
                <a:cs typeface="+mn-lt"/>
              </a:rPr>
              <a:t>isinstance</a:t>
            </a:r>
            <a:r>
              <a:rPr lang="en-US" sz="1200" dirty="0">
                <a:latin typeface="Consolas"/>
                <a:ea typeface="+mn-lt"/>
                <a:cs typeface="+mn-lt"/>
              </a:rPr>
              <a:t>(d, </a:t>
            </a:r>
            <a:r>
              <a:rPr lang="en-US" sz="1200" dirty="0" err="1">
                <a:latin typeface="Consolas"/>
                <a:ea typeface="+mn-lt"/>
                <a:cs typeface="+mn-lt"/>
              </a:rPr>
              <a:t>dict</a:t>
            </a:r>
            <a:r>
              <a:rPr lang="en-US" sz="1200" dirty="0">
                <a:latin typeface="Consolas"/>
                <a:ea typeface="+mn-lt"/>
                <a:cs typeface="+mn-lt"/>
              </a:rPr>
              <a:t>):</a:t>
            </a:r>
            <a:endParaRPr lang="en-US" sz="1200">
              <a:latin typeface="Consolas"/>
            </a:endParaRPr>
          </a:p>
          <a:p>
            <a:r>
              <a:rPr lang="en-US" sz="1200" dirty="0">
                <a:latin typeface="Consolas"/>
                <a:ea typeface="+mn-lt"/>
                <a:cs typeface="+mn-lt"/>
              </a:rPr>
              <a:t>         return {k: </a:t>
            </a:r>
            <a:r>
              <a:rPr lang="en-US" sz="1200" dirty="0" err="1">
                <a:latin typeface="Consolas"/>
                <a:ea typeface="+mn-lt"/>
                <a:cs typeface="+mn-lt"/>
              </a:rPr>
              <a:t>shape_tree</a:t>
            </a:r>
            <a:r>
              <a:rPr lang="en-US" sz="1200" dirty="0">
                <a:latin typeface="Consolas"/>
                <a:ea typeface="+mn-lt"/>
                <a:cs typeface="+mn-lt"/>
              </a:rPr>
              <a:t>(v) for k, v in </a:t>
            </a:r>
            <a:r>
              <a:rPr lang="en-US" sz="1200" dirty="0" err="1">
                <a:latin typeface="Consolas"/>
                <a:ea typeface="+mn-lt"/>
                <a:cs typeface="+mn-lt"/>
              </a:rPr>
              <a:t>d.items</a:t>
            </a:r>
            <a:r>
              <a:rPr lang="en-US" sz="1200" dirty="0">
                <a:latin typeface="Consolas"/>
                <a:ea typeface="+mn-lt"/>
                <a:cs typeface="+mn-lt"/>
              </a:rPr>
              <a:t>()}</a:t>
            </a:r>
            <a:endParaRPr lang="en-US" sz="1200">
              <a:latin typeface="Consolas"/>
            </a:endParaRPr>
          </a:p>
          <a:p>
            <a:r>
              <a:rPr lang="en-US" sz="1200" dirty="0">
                <a:latin typeface="Consolas"/>
                <a:ea typeface="+mn-lt"/>
                <a:cs typeface="+mn-lt"/>
              </a:rPr>
              <a:t>     else:</a:t>
            </a:r>
            <a:endParaRPr lang="en-US" sz="1200">
              <a:latin typeface="Consolas"/>
            </a:endParaRPr>
          </a:p>
          <a:p>
            <a:r>
              <a:rPr lang="en-US" sz="1200" dirty="0">
                <a:latin typeface="Consolas"/>
                <a:ea typeface="+mn-lt"/>
                <a:cs typeface="+mn-lt"/>
              </a:rPr>
              <a:t>         </a:t>
            </a:r>
            <a:r>
              <a:rPr lang="en-US" sz="1200" dirty="0" err="1">
                <a:latin typeface="Consolas"/>
                <a:ea typeface="+mn-lt"/>
                <a:cs typeface="+mn-lt"/>
              </a:rPr>
              <a:t>ValueError</a:t>
            </a:r>
            <a:r>
              <a:rPr lang="en-US" sz="1200" dirty="0">
                <a:latin typeface="Consolas"/>
                <a:ea typeface="+mn-lt"/>
                <a:cs typeface="+mn-lt"/>
              </a:rPr>
              <a:t>("uh oh")</a:t>
            </a:r>
            <a:endParaRPr lang="en-US" dirty="0">
              <a:latin typeface="Consolas"/>
              <a:ea typeface="+mn-lt"/>
              <a:cs typeface="+mn-lt"/>
            </a:endParaRPr>
          </a:p>
          <a:p>
            <a:br>
              <a:rPr lang="en-US" dirty="0"/>
            </a:br>
            <a:r>
              <a:rPr lang="en-US" sz="1200" dirty="0">
                <a:latin typeface="Consolas"/>
                <a:ea typeface="+mn-lt"/>
                <a:cs typeface="+mn-lt"/>
              </a:rPr>
              <a:t>#print(shape_tree(params))</a:t>
            </a:r>
            <a:endParaRPr lang="en-US" dirty="0">
              <a:latin typeface="Consolas"/>
              <a:ea typeface="+mn-lt"/>
              <a:cs typeface="+mn-lt"/>
            </a:endParaRPr>
          </a:p>
        </p:txBody>
      </p:sp>
      <p:sp>
        <p:nvSpPr>
          <p:cNvPr id="6" name="TextBox 5">
            <a:extLst>
              <a:ext uri="{FF2B5EF4-FFF2-40B4-BE49-F238E27FC236}">
                <a16:creationId xmlns:a16="http://schemas.microsoft.com/office/drawing/2014/main" id="{DAF1ACA3-C8C7-8C3D-4BD0-4F29A394E82C}"/>
              </a:ext>
            </a:extLst>
          </p:cNvPr>
          <p:cNvSpPr txBox="1"/>
          <p:nvPr/>
        </p:nvSpPr>
        <p:spPr>
          <a:xfrm>
            <a:off x="7770846" y="6136842"/>
            <a:ext cx="4138483" cy="461665"/>
          </a:xfrm>
          <a:prstGeom prst="rect">
            <a:avLst/>
          </a:prstGeom>
          <a:solidFill>
            <a:schemeClr val="bg1">
              <a:lumMod val="50000"/>
              <a:lumOff val="50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latin typeface="Consolas"/>
                <a:ea typeface="+mn-lt"/>
                <a:cs typeface="+mn-lt"/>
              </a:rPr>
              <a:t>&gt;&gt;&gt; from notes import </a:t>
            </a:r>
            <a:r>
              <a:rPr lang="en-US" sz="1200" dirty="0" err="1">
                <a:latin typeface="Consolas"/>
                <a:ea typeface="+mn-lt"/>
                <a:cs typeface="+mn-lt"/>
              </a:rPr>
              <a:t>shape_tree</a:t>
            </a:r>
            <a:endParaRPr lang="en-US" sz="1200">
              <a:latin typeface="Consolas"/>
            </a:endParaRPr>
          </a:p>
          <a:p>
            <a:r>
              <a:rPr lang="en-US" sz="1200" dirty="0">
                <a:latin typeface="Consolas"/>
                <a:ea typeface="+mn-lt"/>
                <a:cs typeface="+mn-lt"/>
              </a:rPr>
              <a:t>&gt;&gt;&gt; print(</a:t>
            </a:r>
            <a:r>
              <a:rPr lang="en-US" sz="1200" dirty="0" err="1">
                <a:latin typeface="Consolas"/>
                <a:ea typeface="+mn-lt"/>
                <a:cs typeface="+mn-lt"/>
              </a:rPr>
              <a:t>shape_tree</a:t>
            </a:r>
            <a:r>
              <a:rPr lang="en-US" sz="1200" dirty="0">
                <a:latin typeface="Consolas"/>
                <a:ea typeface="+mn-lt"/>
                <a:cs typeface="+mn-lt"/>
              </a:rPr>
              <a:t>(params))</a:t>
            </a:r>
            <a:endParaRPr lang="en-US" dirty="0">
              <a:latin typeface="Consolas"/>
            </a:endParaRPr>
          </a:p>
        </p:txBody>
      </p:sp>
      <p:sp>
        <p:nvSpPr>
          <p:cNvPr id="7" name="TextBox 6">
            <a:extLst>
              <a:ext uri="{FF2B5EF4-FFF2-40B4-BE49-F238E27FC236}">
                <a16:creationId xmlns:a16="http://schemas.microsoft.com/office/drawing/2014/main" id="{5DEF7780-065B-6A11-901A-B12524512D22}"/>
              </a:ext>
            </a:extLst>
          </p:cNvPr>
          <p:cNvSpPr txBox="1"/>
          <p:nvPr/>
        </p:nvSpPr>
        <p:spPr>
          <a:xfrm>
            <a:off x="6256138" y="3042379"/>
            <a:ext cx="5114214" cy="2862322"/>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900" dirty="0">
                <a:latin typeface="Consolas"/>
                <a:ea typeface="+mn-lt"/>
                <a:cs typeface="+mn-lt"/>
              </a:rPr>
              <a:t>{</a:t>
            </a:r>
            <a:endParaRPr lang="en-US" sz="900">
              <a:latin typeface="Consolas"/>
            </a:endParaRPr>
          </a:p>
          <a:p>
            <a:r>
              <a:rPr lang="en-US" sz="900" dirty="0">
                <a:latin typeface="Consolas"/>
                <a:ea typeface="+mn-lt"/>
                <a:cs typeface="+mn-lt"/>
              </a:rPr>
              <a:t>    "</a:t>
            </a:r>
            <a:r>
              <a:rPr lang="en-US" sz="900" dirty="0" err="1">
                <a:latin typeface="Consolas"/>
                <a:ea typeface="+mn-lt"/>
                <a:cs typeface="+mn-lt"/>
              </a:rPr>
              <a:t>wpe</a:t>
            </a:r>
            <a:r>
              <a:rPr lang="en-US" sz="900" dirty="0">
                <a:latin typeface="Consolas"/>
                <a:ea typeface="+mn-lt"/>
                <a:cs typeface="+mn-lt"/>
              </a:rPr>
              <a:t>": [1024, 768],</a:t>
            </a:r>
            <a:endParaRPr lang="en-US" sz="900">
              <a:latin typeface="Consolas"/>
            </a:endParaRPr>
          </a:p>
          <a:p>
            <a:r>
              <a:rPr lang="en-US" sz="900" dirty="0">
                <a:latin typeface="Consolas"/>
                <a:ea typeface="+mn-lt"/>
                <a:cs typeface="+mn-lt"/>
              </a:rPr>
              <a:t>    "</a:t>
            </a:r>
            <a:r>
              <a:rPr lang="en-US" sz="900" dirty="0" err="1">
                <a:latin typeface="Consolas"/>
                <a:ea typeface="+mn-lt"/>
                <a:cs typeface="+mn-lt"/>
              </a:rPr>
              <a:t>wte</a:t>
            </a:r>
            <a:r>
              <a:rPr lang="en-US" sz="900" dirty="0">
                <a:latin typeface="Consolas"/>
                <a:ea typeface="+mn-lt"/>
                <a:cs typeface="+mn-lt"/>
              </a:rPr>
              <a:t>": [50257, 768],</a:t>
            </a:r>
            <a:endParaRPr lang="en-US" sz="900">
              <a:latin typeface="Consolas"/>
            </a:endParaRPr>
          </a:p>
          <a:p>
            <a:r>
              <a:rPr lang="en-US" sz="900" dirty="0">
                <a:latin typeface="Consolas"/>
                <a:ea typeface="+mn-lt"/>
                <a:cs typeface="+mn-lt"/>
              </a:rPr>
              <a:t>    "</a:t>
            </a:r>
            <a:r>
              <a:rPr lang="en-US" sz="900" dirty="0" err="1">
                <a:latin typeface="Consolas"/>
                <a:ea typeface="+mn-lt"/>
                <a:cs typeface="+mn-lt"/>
              </a:rPr>
              <a:t>ln_f</a:t>
            </a:r>
            <a:r>
              <a:rPr lang="en-US" sz="900" dirty="0">
                <a:latin typeface="Consolas"/>
                <a:ea typeface="+mn-lt"/>
                <a:cs typeface="+mn-lt"/>
              </a:rPr>
              <a:t>": {"b": [768], "g": [768]},</a:t>
            </a:r>
            <a:endParaRPr lang="en-US" sz="900">
              <a:latin typeface="Consolas"/>
            </a:endParaRPr>
          </a:p>
          <a:p>
            <a:r>
              <a:rPr lang="en-US" sz="900" dirty="0">
                <a:latin typeface="Consolas"/>
                <a:ea typeface="+mn-lt"/>
                <a:cs typeface="+mn-lt"/>
              </a:rPr>
              <a:t>    "blocks": [</a:t>
            </a:r>
            <a:endParaRPr lang="en-US" sz="900">
              <a:latin typeface="Consolas"/>
            </a:endParaRPr>
          </a:p>
          <a:p>
            <a:r>
              <a:rPr lang="en-US" sz="900" dirty="0">
                <a:latin typeface="Consolas"/>
                <a:ea typeface="+mn-lt"/>
                <a:cs typeface="+mn-lt"/>
              </a:rPr>
              <a:t>        {</a:t>
            </a:r>
            <a:endParaRPr lang="en-US" sz="900">
              <a:latin typeface="Consolas"/>
            </a:endParaRPr>
          </a:p>
          <a:p>
            <a:r>
              <a:rPr lang="en-US" sz="900" dirty="0">
                <a:latin typeface="Consolas"/>
                <a:ea typeface="+mn-lt"/>
                <a:cs typeface="+mn-lt"/>
              </a:rPr>
              <a:t>            "attn": {</a:t>
            </a:r>
            <a:endParaRPr lang="en-US" sz="900">
              <a:latin typeface="Consolas"/>
            </a:endParaRPr>
          </a:p>
          <a:p>
            <a:r>
              <a:rPr lang="en-US" sz="900" dirty="0">
                <a:latin typeface="Consolas"/>
                <a:ea typeface="+mn-lt"/>
                <a:cs typeface="+mn-lt"/>
              </a:rPr>
              <a:t>                "</a:t>
            </a:r>
            <a:r>
              <a:rPr lang="en-US" sz="900" dirty="0" err="1">
                <a:latin typeface="Consolas"/>
                <a:ea typeface="+mn-lt"/>
                <a:cs typeface="+mn-lt"/>
              </a:rPr>
              <a:t>c_attn</a:t>
            </a:r>
            <a:r>
              <a:rPr lang="en-US" sz="900" dirty="0">
                <a:latin typeface="Consolas"/>
                <a:ea typeface="+mn-lt"/>
                <a:cs typeface="+mn-lt"/>
              </a:rPr>
              <a:t>": {"b": [2304], "w": [768, 2304]},</a:t>
            </a:r>
            <a:endParaRPr lang="en-US" sz="900">
              <a:latin typeface="Consolas"/>
            </a:endParaRPr>
          </a:p>
          <a:p>
            <a:r>
              <a:rPr lang="en-US" sz="900" dirty="0">
                <a:latin typeface="Consolas"/>
                <a:ea typeface="+mn-lt"/>
                <a:cs typeface="+mn-lt"/>
              </a:rPr>
              <a:t>                "</a:t>
            </a:r>
            <a:r>
              <a:rPr lang="en-US" sz="900" dirty="0" err="1">
                <a:latin typeface="Consolas"/>
                <a:ea typeface="+mn-lt"/>
                <a:cs typeface="+mn-lt"/>
              </a:rPr>
              <a:t>c_proj</a:t>
            </a:r>
            <a:r>
              <a:rPr lang="en-US" sz="900" dirty="0">
                <a:latin typeface="Consolas"/>
                <a:ea typeface="+mn-lt"/>
                <a:cs typeface="+mn-lt"/>
              </a:rPr>
              <a:t>": {"b": [768], "w": [768, 768]},</a:t>
            </a:r>
            <a:endParaRPr lang="en-US" sz="900">
              <a:latin typeface="Consolas"/>
            </a:endParaRPr>
          </a:p>
          <a:p>
            <a:r>
              <a:rPr lang="en-US" sz="900" dirty="0">
                <a:latin typeface="Consolas"/>
                <a:ea typeface="+mn-lt"/>
                <a:cs typeface="+mn-lt"/>
              </a:rPr>
              <a:t>            },</a:t>
            </a:r>
            <a:endParaRPr lang="en-US" sz="900">
              <a:latin typeface="Consolas"/>
            </a:endParaRPr>
          </a:p>
          <a:p>
            <a:r>
              <a:rPr lang="en-US" sz="900" dirty="0">
                <a:latin typeface="Consolas"/>
                <a:ea typeface="+mn-lt"/>
                <a:cs typeface="+mn-lt"/>
              </a:rPr>
              <a:t>            "ln_1": {"b": [768], "g": [768]},</a:t>
            </a:r>
            <a:endParaRPr lang="en-US" sz="900">
              <a:latin typeface="Consolas"/>
            </a:endParaRPr>
          </a:p>
          <a:p>
            <a:r>
              <a:rPr lang="en-US" sz="900" dirty="0">
                <a:latin typeface="Consolas"/>
                <a:ea typeface="+mn-lt"/>
                <a:cs typeface="+mn-lt"/>
              </a:rPr>
              <a:t>            "ln_2": {"b": [768], "g": [768]},</a:t>
            </a:r>
            <a:endParaRPr lang="en-US" sz="900">
              <a:latin typeface="Consolas"/>
            </a:endParaRPr>
          </a:p>
          <a:p>
            <a:r>
              <a:rPr lang="en-US" sz="900" dirty="0">
                <a:latin typeface="Consolas"/>
                <a:ea typeface="+mn-lt"/>
                <a:cs typeface="+mn-lt"/>
              </a:rPr>
              <a:t>            "</a:t>
            </a:r>
            <a:r>
              <a:rPr lang="en-US" sz="900" dirty="0" err="1">
                <a:latin typeface="Consolas"/>
                <a:ea typeface="+mn-lt"/>
                <a:cs typeface="+mn-lt"/>
              </a:rPr>
              <a:t>mlp</a:t>
            </a:r>
            <a:r>
              <a:rPr lang="en-US" sz="900" dirty="0">
                <a:latin typeface="Consolas"/>
                <a:ea typeface="+mn-lt"/>
                <a:cs typeface="+mn-lt"/>
              </a:rPr>
              <a:t>": {</a:t>
            </a:r>
            <a:endParaRPr lang="en-US" sz="900">
              <a:latin typeface="Consolas"/>
            </a:endParaRPr>
          </a:p>
          <a:p>
            <a:r>
              <a:rPr lang="en-US" sz="900" dirty="0">
                <a:latin typeface="Consolas"/>
                <a:ea typeface="+mn-lt"/>
                <a:cs typeface="+mn-lt"/>
              </a:rPr>
              <a:t>                "</a:t>
            </a:r>
            <a:r>
              <a:rPr lang="en-US" sz="900" dirty="0" err="1">
                <a:latin typeface="Consolas"/>
                <a:ea typeface="+mn-lt"/>
                <a:cs typeface="+mn-lt"/>
              </a:rPr>
              <a:t>c_fc</a:t>
            </a:r>
            <a:r>
              <a:rPr lang="en-US" sz="900" dirty="0">
                <a:latin typeface="Consolas"/>
                <a:ea typeface="+mn-lt"/>
                <a:cs typeface="+mn-lt"/>
              </a:rPr>
              <a:t>": {"b": [3072], "w": [768, 3072]},</a:t>
            </a:r>
            <a:endParaRPr lang="en-US" sz="900">
              <a:latin typeface="Consolas"/>
            </a:endParaRPr>
          </a:p>
          <a:p>
            <a:r>
              <a:rPr lang="en-US" sz="900" dirty="0">
                <a:latin typeface="Consolas"/>
                <a:ea typeface="+mn-lt"/>
                <a:cs typeface="+mn-lt"/>
              </a:rPr>
              <a:t>                "</a:t>
            </a:r>
            <a:r>
              <a:rPr lang="en-US" sz="900" dirty="0" err="1">
                <a:latin typeface="Consolas"/>
                <a:ea typeface="+mn-lt"/>
                <a:cs typeface="+mn-lt"/>
              </a:rPr>
              <a:t>c_proj</a:t>
            </a:r>
            <a:r>
              <a:rPr lang="en-US" sz="900" dirty="0">
                <a:latin typeface="Consolas"/>
                <a:ea typeface="+mn-lt"/>
                <a:cs typeface="+mn-lt"/>
              </a:rPr>
              <a:t>": {"b": [768], "w": [3072, 768]},</a:t>
            </a:r>
            <a:endParaRPr lang="en-US" sz="900">
              <a:latin typeface="Consolas"/>
            </a:endParaRPr>
          </a:p>
          <a:p>
            <a:r>
              <a:rPr lang="en-US" sz="900" dirty="0">
                <a:latin typeface="Consolas"/>
                <a:ea typeface="+mn-lt"/>
                <a:cs typeface="+mn-lt"/>
              </a:rPr>
              <a:t>            },</a:t>
            </a:r>
            <a:endParaRPr lang="en-US" sz="900">
              <a:latin typeface="Consolas"/>
            </a:endParaRPr>
          </a:p>
          <a:p>
            <a:r>
              <a:rPr lang="en-US" sz="900" dirty="0">
                <a:latin typeface="Consolas"/>
                <a:ea typeface="+mn-lt"/>
                <a:cs typeface="+mn-lt"/>
              </a:rPr>
              <a:t>        },</a:t>
            </a:r>
            <a:endParaRPr lang="en-US" sz="900">
              <a:latin typeface="Consolas"/>
            </a:endParaRPr>
          </a:p>
          <a:p>
            <a:r>
              <a:rPr lang="en-US" sz="900" dirty="0">
                <a:latin typeface="Consolas"/>
                <a:ea typeface="+mn-lt"/>
                <a:cs typeface="+mn-lt"/>
              </a:rPr>
              <a:t>        ... # repeat for </a:t>
            </a:r>
            <a:r>
              <a:rPr lang="en-US" sz="900" dirty="0" err="1">
                <a:latin typeface="Consolas"/>
                <a:ea typeface="+mn-lt"/>
                <a:cs typeface="+mn-lt"/>
              </a:rPr>
              <a:t>n_layers</a:t>
            </a:r>
            <a:endParaRPr lang="en-US" sz="900">
              <a:latin typeface="Consolas"/>
            </a:endParaRPr>
          </a:p>
          <a:p>
            <a:r>
              <a:rPr lang="en-US" sz="900" dirty="0">
                <a:latin typeface="Consolas"/>
                <a:ea typeface="+mn-lt"/>
                <a:cs typeface="+mn-lt"/>
              </a:rPr>
              <a:t>    ]</a:t>
            </a:r>
            <a:endParaRPr lang="en-US" sz="900">
              <a:latin typeface="Consolas"/>
            </a:endParaRPr>
          </a:p>
          <a:p>
            <a:r>
              <a:rPr lang="en-US" sz="900" dirty="0">
                <a:latin typeface="Consolas"/>
                <a:ea typeface="+mn-lt"/>
                <a:cs typeface="+mn-lt"/>
              </a:rPr>
              <a:t>}</a:t>
            </a:r>
            <a:endParaRPr lang="en-US" sz="900" dirty="0">
              <a:latin typeface="Consolas"/>
            </a:endParaRPr>
          </a:p>
        </p:txBody>
      </p:sp>
      <p:sp>
        <p:nvSpPr>
          <p:cNvPr id="4" name="TextBox 3">
            <a:extLst>
              <a:ext uri="{FF2B5EF4-FFF2-40B4-BE49-F238E27FC236}">
                <a16:creationId xmlns:a16="http://schemas.microsoft.com/office/drawing/2014/main" id="{0025AE16-4FE3-863F-6AED-E14D72C89056}"/>
              </a:ext>
            </a:extLst>
          </p:cNvPr>
          <p:cNvSpPr txBox="1"/>
          <p:nvPr/>
        </p:nvSpPr>
        <p:spPr>
          <a:xfrm>
            <a:off x="641195" y="5938024"/>
            <a:ext cx="6542048"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b="1" dirty="0">
                <a:ea typeface="+mn-lt"/>
                <a:cs typeface="+mn-lt"/>
              </a:rPr>
              <a:t>Note: </a:t>
            </a:r>
            <a:r>
              <a:rPr lang="en-US" sz="1400" dirty="0">
                <a:ea typeface="+mn-lt"/>
                <a:cs typeface="+mn-lt"/>
              </a:rPr>
              <a:t>We will come back to reference this dictionary to check the shape of the weights as we implement our GPT. We'll match the variable names in our code with the keys of this dictionary for consistency.</a:t>
            </a:r>
            <a:endParaRPr lang="en-US" sz="1400" dirty="0"/>
          </a:p>
        </p:txBody>
      </p:sp>
    </p:spTree>
    <p:extLst>
      <p:ext uri="{BB962C8B-B14F-4D97-AF65-F5344CB8AC3E}">
        <p14:creationId xmlns:p14="http://schemas.microsoft.com/office/powerpoint/2010/main" val="132578164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4EE86E-E7DE-D5F6-995A-EA7CD1EA3F39}"/>
              </a:ext>
            </a:extLst>
          </p:cNvPr>
          <p:cNvSpPr>
            <a:spLocks noGrp="1"/>
          </p:cNvSpPr>
          <p:nvPr>
            <p:ph type="title"/>
          </p:nvPr>
        </p:nvSpPr>
        <p:spPr/>
        <p:txBody>
          <a:bodyPr/>
          <a:lstStyle/>
          <a:p>
            <a:r>
              <a:rPr lang="en-US" dirty="0"/>
              <a:t>GELU</a:t>
            </a:r>
          </a:p>
        </p:txBody>
      </p:sp>
      <p:sp>
        <p:nvSpPr>
          <p:cNvPr id="3" name="Content Placeholder 2">
            <a:extLst>
              <a:ext uri="{FF2B5EF4-FFF2-40B4-BE49-F238E27FC236}">
                <a16:creationId xmlns:a16="http://schemas.microsoft.com/office/drawing/2014/main" id="{FF2E3562-8955-8D92-6C52-B8CAB155DFA0}"/>
              </a:ext>
            </a:extLst>
          </p:cNvPr>
          <p:cNvSpPr>
            <a:spLocks noGrp="1"/>
          </p:cNvSpPr>
          <p:nvPr>
            <p:ph idx="1"/>
          </p:nvPr>
        </p:nvSpPr>
        <p:spPr/>
        <p:txBody>
          <a:bodyPr vert="horz" lIns="91440" tIns="45720" rIns="91440" bIns="45720" rtlCol="0" anchor="t">
            <a:normAutofit/>
          </a:bodyPr>
          <a:lstStyle/>
          <a:p>
            <a:r>
              <a:rPr lang="en-US" dirty="0">
                <a:ea typeface="+mj-lt"/>
                <a:cs typeface="+mj-lt"/>
              </a:rPr>
              <a:t>The non-linearity (activation function) of choice for GPT-2 is GELU (Gaussian Error Linear Units), an alternative for </a:t>
            </a:r>
            <a:r>
              <a:rPr lang="en-US" dirty="0" err="1">
                <a:ea typeface="+mj-lt"/>
                <a:cs typeface="+mj-lt"/>
              </a:rPr>
              <a:t>ReLU</a:t>
            </a:r>
            <a:r>
              <a:rPr lang="en-US" dirty="0">
                <a:ea typeface="+mj-lt"/>
                <a:cs typeface="+mj-lt"/>
              </a:rPr>
              <a:t>:</a:t>
            </a:r>
            <a:endParaRPr lang="en-US" dirty="0"/>
          </a:p>
          <a:p>
            <a:pPr>
              <a:buClr>
                <a:srgbClr val="8AD0D6"/>
              </a:buClr>
            </a:pPr>
            <a:r>
              <a:rPr lang="en-US" dirty="0">
                <a:ea typeface="+mj-lt"/>
                <a:cs typeface="+mj-lt"/>
              </a:rPr>
              <a:t>It is approximated by the following function:</a:t>
            </a:r>
            <a:endParaRPr lang="en-US" dirty="0"/>
          </a:p>
          <a:p>
            <a:pPr>
              <a:buClr>
                <a:srgbClr val="8AD0D6"/>
              </a:buClr>
            </a:pPr>
            <a:endParaRPr lang="en-US"/>
          </a:p>
          <a:p>
            <a:pPr>
              <a:buClr>
                <a:srgbClr val="8AD0D6"/>
              </a:buClr>
            </a:pPr>
            <a:endParaRPr lang="en-US" dirty="0"/>
          </a:p>
          <a:p>
            <a:pPr>
              <a:buClr>
                <a:srgbClr val="8AD0D6"/>
              </a:buClr>
            </a:pPr>
            <a:r>
              <a:rPr lang="en-US" dirty="0">
                <a:ea typeface="+mj-lt"/>
                <a:cs typeface="+mj-lt"/>
              </a:rPr>
              <a:t>Like </a:t>
            </a:r>
            <a:r>
              <a:rPr lang="en-US" dirty="0" err="1">
                <a:ea typeface="+mj-lt"/>
                <a:cs typeface="+mj-lt"/>
              </a:rPr>
              <a:t>ReLU</a:t>
            </a:r>
            <a:r>
              <a:rPr lang="en-US" dirty="0">
                <a:ea typeface="+mj-lt"/>
                <a:cs typeface="+mj-lt"/>
              </a:rPr>
              <a:t>, GELU operates element-wise on the input:</a:t>
            </a:r>
            <a:endParaRPr lang="en-US" dirty="0"/>
          </a:p>
          <a:p>
            <a:pPr>
              <a:buClr>
                <a:srgbClr val="8AD0D6"/>
              </a:buClr>
            </a:pPr>
            <a:endParaRPr lang="en-US"/>
          </a:p>
          <a:p>
            <a:pPr>
              <a:buClr>
                <a:srgbClr val="8AD0D6"/>
              </a:buClr>
            </a:pPr>
            <a:endParaRPr lang="en-US" dirty="0"/>
          </a:p>
        </p:txBody>
      </p:sp>
      <p:sp>
        <p:nvSpPr>
          <p:cNvPr id="5" name="TextBox 4">
            <a:extLst>
              <a:ext uri="{FF2B5EF4-FFF2-40B4-BE49-F238E27FC236}">
                <a16:creationId xmlns:a16="http://schemas.microsoft.com/office/drawing/2014/main" id="{11CF90B0-C458-9F92-138C-1C14EC4D42C5}"/>
              </a:ext>
            </a:extLst>
          </p:cNvPr>
          <p:cNvSpPr txBox="1"/>
          <p:nvPr/>
        </p:nvSpPr>
        <p:spPr>
          <a:xfrm>
            <a:off x="1525588" y="3358215"/>
            <a:ext cx="6581656" cy="589905"/>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Bef>
                <a:spcPts val="1000"/>
              </a:spcBef>
            </a:pPr>
            <a:r>
              <a:rPr lang="en-US" sz="1200" dirty="0">
                <a:latin typeface="Consolas"/>
              </a:rPr>
              <a:t>def </a:t>
            </a:r>
            <a:r>
              <a:rPr lang="en-US" sz="1200" dirty="0" err="1">
                <a:latin typeface="Consolas"/>
              </a:rPr>
              <a:t>gelu</a:t>
            </a:r>
            <a:r>
              <a:rPr lang="en-US" sz="1200" dirty="0">
                <a:latin typeface="Consolas"/>
              </a:rPr>
              <a:t>(x):</a:t>
            </a:r>
            <a:endParaRPr lang="en-US" dirty="0"/>
          </a:p>
          <a:p>
            <a:pPr>
              <a:spcBef>
                <a:spcPts val="1000"/>
              </a:spcBef>
            </a:pPr>
            <a:r>
              <a:rPr lang="en-US" sz="1200" dirty="0">
                <a:latin typeface="Consolas"/>
              </a:rPr>
              <a:t>  return 0.5 * x * (1 + </a:t>
            </a:r>
            <a:r>
              <a:rPr lang="en-US" sz="1200" dirty="0" err="1">
                <a:latin typeface="Consolas"/>
              </a:rPr>
              <a:t>np.tanh</a:t>
            </a:r>
            <a:r>
              <a:rPr lang="en-US" sz="1200" dirty="0">
                <a:latin typeface="Consolas"/>
              </a:rPr>
              <a:t>(</a:t>
            </a:r>
            <a:r>
              <a:rPr lang="en-US" sz="1200" dirty="0" err="1">
                <a:latin typeface="Consolas"/>
              </a:rPr>
              <a:t>np.sqrt</a:t>
            </a:r>
            <a:r>
              <a:rPr lang="en-US" sz="1200" dirty="0">
                <a:latin typeface="Consolas"/>
              </a:rPr>
              <a:t>(2 / </a:t>
            </a:r>
            <a:r>
              <a:rPr lang="en-US" sz="1200" dirty="0" err="1">
                <a:latin typeface="Consolas"/>
              </a:rPr>
              <a:t>np.pi</a:t>
            </a:r>
            <a:r>
              <a:rPr lang="en-US" sz="1200" dirty="0">
                <a:latin typeface="Consolas"/>
              </a:rPr>
              <a:t>) * (x + 0.044715 * x**3)))</a:t>
            </a:r>
          </a:p>
        </p:txBody>
      </p:sp>
      <p:pic>
        <p:nvPicPr>
          <p:cNvPr id="4" name="Picture 5" descr="Chart, line chart&#10;&#10;Description automatically generated">
            <a:extLst>
              <a:ext uri="{FF2B5EF4-FFF2-40B4-BE49-F238E27FC236}">
                <a16:creationId xmlns:a16="http://schemas.microsoft.com/office/drawing/2014/main" id="{7E3BB6C2-8B64-811F-38AD-73B086D7AE6E}"/>
              </a:ext>
            </a:extLst>
          </p:cNvPr>
          <p:cNvPicPr>
            <a:picLocks noChangeAspect="1"/>
          </p:cNvPicPr>
          <p:nvPr/>
        </p:nvPicPr>
        <p:blipFill>
          <a:blip r:embed="rId2"/>
          <a:stretch>
            <a:fillRect/>
          </a:stretch>
        </p:blipFill>
        <p:spPr>
          <a:xfrm>
            <a:off x="8084726" y="4147866"/>
            <a:ext cx="3919125" cy="2417221"/>
          </a:xfrm>
          <a:prstGeom prst="rect">
            <a:avLst/>
          </a:prstGeom>
        </p:spPr>
      </p:pic>
      <p:sp>
        <p:nvSpPr>
          <p:cNvPr id="6" name="TextBox 5">
            <a:extLst>
              <a:ext uri="{FF2B5EF4-FFF2-40B4-BE49-F238E27FC236}">
                <a16:creationId xmlns:a16="http://schemas.microsoft.com/office/drawing/2014/main" id="{CD6B0DA3-A8C1-A431-E4DD-AE39528F8343}"/>
              </a:ext>
            </a:extLst>
          </p:cNvPr>
          <p:cNvSpPr txBox="1"/>
          <p:nvPr/>
        </p:nvSpPr>
        <p:spPr>
          <a:xfrm>
            <a:off x="1525588" y="4552956"/>
            <a:ext cx="4728396" cy="902811"/>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Bef>
                <a:spcPts val="1000"/>
              </a:spcBef>
            </a:pPr>
            <a:r>
              <a:rPr lang="en-US" sz="1200" dirty="0" err="1">
                <a:latin typeface="Consolas"/>
              </a:rPr>
              <a:t>gelu</a:t>
            </a:r>
            <a:r>
              <a:rPr lang="en-US" sz="1200" dirty="0">
                <a:latin typeface="Consolas"/>
              </a:rPr>
              <a:t>(</a:t>
            </a:r>
            <a:r>
              <a:rPr lang="en-US" sz="1200" dirty="0" err="1">
                <a:latin typeface="Consolas"/>
              </a:rPr>
              <a:t>np.array</a:t>
            </a:r>
            <a:r>
              <a:rPr lang="en-US" sz="1200" dirty="0">
                <a:latin typeface="Consolas"/>
              </a:rPr>
              <a:t>([[1, 2], [-2, 0.5]]))</a:t>
            </a:r>
            <a:endParaRPr lang="en-US" sz="1200">
              <a:latin typeface="Consolas"/>
              <a:ea typeface="+mn-lt"/>
              <a:cs typeface="+mn-lt"/>
            </a:endParaRPr>
          </a:p>
          <a:p>
            <a:pPr>
              <a:spcBef>
                <a:spcPts val="1000"/>
              </a:spcBef>
            </a:pPr>
            <a:r>
              <a:rPr lang="en-US" sz="1200" dirty="0">
                <a:latin typeface="Consolas"/>
              </a:rPr>
              <a:t>array([[ 0.84119,  1.9546 ],</a:t>
            </a:r>
            <a:endParaRPr lang="en-US" dirty="0">
              <a:latin typeface="Century Gothic" panose="020B0502020202020204"/>
            </a:endParaRPr>
          </a:p>
          <a:p>
            <a:pPr>
              <a:spcBef>
                <a:spcPts val="1000"/>
              </a:spcBef>
            </a:pPr>
            <a:r>
              <a:rPr lang="en-US" sz="1200" dirty="0">
                <a:latin typeface="Consolas"/>
              </a:rPr>
              <a:t>       [-0.0454 ,  0.34571]])</a:t>
            </a:r>
            <a:endParaRPr lang="en-US" dirty="0">
              <a:latin typeface="Century Gothic" panose="020B0502020202020204"/>
            </a:endParaRPr>
          </a:p>
        </p:txBody>
      </p:sp>
    </p:spTree>
    <p:extLst>
      <p:ext uri="{BB962C8B-B14F-4D97-AF65-F5344CB8AC3E}">
        <p14:creationId xmlns:p14="http://schemas.microsoft.com/office/powerpoint/2010/main" val="265783517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E97485-93D2-A601-824C-EE4CD16E8CDF}"/>
              </a:ext>
            </a:extLst>
          </p:cNvPr>
          <p:cNvSpPr>
            <a:spLocks noGrp="1"/>
          </p:cNvSpPr>
          <p:nvPr>
            <p:ph type="title"/>
          </p:nvPr>
        </p:nvSpPr>
        <p:spPr/>
        <p:txBody>
          <a:bodyPr/>
          <a:lstStyle/>
          <a:p>
            <a:r>
              <a:rPr lang="en-US" dirty="0"/>
              <a:t>SoftMax</a:t>
            </a:r>
          </a:p>
        </p:txBody>
      </p:sp>
      <p:sp>
        <p:nvSpPr>
          <p:cNvPr id="3" name="Content Placeholder 2">
            <a:extLst>
              <a:ext uri="{FF2B5EF4-FFF2-40B4-BE49-F238E27FC236}">
                <a16:creationId xmlns:a16="http://schemas.microsoft.com/office/drawing/2014/main" id="{17C4A80E-4443-53B0-EB30-0A57DE913C66}"/>
              </a:ext>
            </a:extLst>
          </p:cNvPr>
          <p:cNvSpPr>
            <a:spLocks noGrp="1"/>
          </p:cNvSpPr>
          <p:nvPr>
            <p:ph idx="1"/>
          </p:nvPr>
        </p:nvSpPr>
        <p:spPr/>
        <p:txBody>
          <a:bodyPr vert="horz" lIns="91440" tIns="45720" rIns="91440" bIns="45720" rtlCol="0" anchor="t">
            <a:normAutofit/>
          </a:bodyPr>
          <a:lstStyle/>
          <a:p>
            <a:endParaRPr lang="en-US" dirty="0"/>
          </a:p>
          <a:p>
            <a:pPr>
              <a:buClr>
                <a:srgbClr val="8AD0D6"/>
              </a:buClr>
            </a:pPr>
            <a:r>
              <a:rPr lang="en-US" dirty="0" err="1">
                <a:ea typeface="+mj-lt"/>
                <a:cs typeface="+mj-lt"/>
              </a:rPr>
              <a:t>Softmax</a:t>
            </a:r>
            <a:r>
              <a:rPr lang="en-US" dirty="0">
                <a:ea typeface="+mj-lt"/>
                <a:cs typeface="+mj-lt"/>
              </a:rPr>
              <a:t> is used to a convert set of real numbers (between neg. infinity and infinity) to probabilities (between 0 and 1, with the numbers all summing to 1). </a:t>
            </a:r>
            <a:endParaRPr lang="en-US">
              <a:ea typeface="+mj-lt"/>
              <a:cs typeface="+mj-lt"/>
            </a:endParaRPr>
          </a:p>
          <a:p>
            <a:pPr>
              <a:buClr>
                <a:srgbClr val="8AD0D6"/>
              </a:buClr>
            </a:pPr>
            <a:endParaRPr lang="en-US" dirty="0">
              <a:ea typeface="+mj-lt"/>
              <a:cs typeface="+mj-lt"/>
            </a:endParaRPr>
          </a:p>
          <a:p>
            <a:pPr>
              <a:buClr>
                <a:srgbClr val="8AD0D6"/>
              </a:buClr>
            </a:pPr>
            <a:endParaRPr lang="en-US" dirty="0">
              <a:ea typeface="+mj-lt"/>
              <a:cs typeface="+mj-lt"/>
            </a:endParaRPr>
          </a:p>
          <a:p>
            <a:pPr>
              <a:buClr>
                <a:srgbClr val="8AD0D6"/>
              </a:buClr>
            </a:pPr>
            <a:r>
              <a:rPr lang="en-US" dirty="0" err="1">
                <a:ea typeface="+mj-lt"/>
                <a:cs typeface="+mj-lt"/>
              </a:rPr>
              <a:t>Softmax</a:t>
            </a:r>
            <a:r>
              <a:rPr lang="en-US" dirty="0">
                <a:ea typeface="+mj-lt"/>
                <a:cs typeface="+mj-lt"/>
              </a:rPr>
              <a:t> is applied over the last axis of the input.</a:t>
            </a:r>
            <a:endParaRPr lang="en-US" dirty="0"/>
          </a:p>
          <a:p>
            <a:pPr>
              <a:buClr>
                <a:srgbClr val="8AD0D6"/>
              </a:buClr>
            </a:pPr>
            <a:endParaRPr lang="en-US"/>
          </a:p>
          <a:p>
            <a:pPr>
              <a:buClr>
                <a:srgbClr val="8AD0D6"/>
              </a:buClr>
            </a:pPr>
            <a:endParaRPr lang="en-US" dirty="0"/>
          </a:p>
        </p:txBody>
      </p:sp>
      <p:sp>
        <p:nvSpPr>
          <p:cNvPr id="5" name="TextBox 4">
            <a:extLst>
              <a:ext uri="{FF2B5EF4-FFF2-40B4-BE49-F238E27FC236}">
                <a16:creationId xmlns:a16="http://schemas.microsoft.com/office/drawing/2014/main" id="{C733BC9F-6BF6-7F1E-B86C-C554EDF71DB3}"/>
              </a:ext>
            </a:extLst>
          </p:cNvPr>
          <p:cNvSpPr txBox="1"/>
          <p:nvPr/>
        </p:nvSpPr>
        <p:spPr>
          <a:xfrm>
            <a:off x="1506661" y="3533170"/>
            <a:ext cx="5123507" cy="646331"/>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latin typeface="Consolas"/>
                <a:ea typeface="+mn-lt"/>
                <a:cs typeface="+mn-lt"/>
              </a:rPr>
              <a:t>def </a:t>
            </a:r>
            <a:r>
              <a:rPr lang="en-US" sz="1200" dirty="0" err="1">
                <a:latin typeface="Consolas"/>
                <a:ea typeface="+mn-lt"/>
                <a:cs typeface="+mn-lt"/>
              </a:rPr>
              <a:t>softmax</a:t>
            </a:r>
            <a:r>
              <a:rPr lang="en-US" sz="1200" dirty="0">
                <a:latin typeface="Consolas"/>
                <a:ea typeface="+mn-lt"/>
                <a:cs typeface="+mn-lt"/>
              </a:rPr>
              <a:t>(x):</a:t>
            </a:r>
            <a:endParaRPr lang="en-US" sz="1200">
              <a:latin typeface="Consolas"/>
            </a:endParaRPr>
          </a:p>
          <a:p>
            <a:r>
              <a:rPr lang="en-US" sz="1200" dirty="0">
                <a:latin typeface="Consolas"/>
                <a:ea typeface="+mn-lt"/>
                <a:cs typeface="+mn-lt"/>
              </a:rPr>
              <a:t>    </a:t>
            </a:r>
            <a:r>
              <a:rPr lang="en-US" sz="1200" dirty="0" err="1">
                <a:latin typeface="Consolas"/>
                <a:ea typeface="+mn-lt"/>
                <a:cs typeface="+mn-lt"/>
              </a:rPr>
              <a:t>exp_x</a:t>
            </a:r>
            <a:r>
              <a:rPr lang="en-US" sz="1200" dirty="0">
                <a:latin typeface="Consolas"/>
                <a:ea typeface="+mn-lt"/>
                <a:cs typeface="+mn-lt"/>
              </a:rPr>
              <a:t> = </a:t>
            </a:r>
            <a:r>
              <a:rPr lang="en-US" sz="1200" dirty="0" err="1">
                <a:latin typeface="Consolas"/>
                <a:ea typeface="+mn-lt"/>
                <a:cs typeface="+mn-lt"/>
              </a:rPr>
              <a:t>np.exp</a:t>
            </a:r>
            <a:r>
              <a:rPr lang="en-US" sz="1200" dirty="0">
                <a:latin typeface="Consolas"/>
                <a:ea typeface="+mn-lt"/>
                <a:cs typeface="+mn-lt"/>
              </a:rPr>
              <a:t>(x - </a:t>
            </a:r>
            <a:r>
              <a:rPr lang="en-US" sz="1200" dirty="0" err="1">
                <a:latin typeface="Consolas"/>
                <a:ea typeface="+mn-lt"/>
                <a:cs typeface="+mn-lt"/>
              </a:rPr>
              <a:t>np.max</a:t>
            </a:r>
            <a:r>
              <a:rPr lang="en-US" sz="1200" dirty="0">
                <a:latin typeface="Consolas"/>
                <a:ea typeface="+mn-lt"/>
                <a:cs typeface="+mn-lt"/>
              </a:rPr>
              <a:t>(x, axis=-1, </a:t>
            </a:r>
            <a:r>
              <a:rPr lang="en-US" sz="1200" dirty="0" err="1">
                <a:latin typeface="Consolas"/>
                <a:ea typeface="+mn-lt"/>
                <a:cs typeface="+mn-lt"/>
              </a:rPr>
              <a:t>keepdims</a:t>
            </a:r>
            <a:r>
              <a:rPr lang="en-US" sz="1200" dirty="0">
                <a:latin typeface="Consolas"/>
                <a:ea typeface="+mn-lt"/>
                <a:cs typeface="+mn-lt"/>
              </a:rPr>
              <a:t>=True))</a:t>
            </a:r>
            <a:endParaRPr lang="en-US" sz="1200">
              <a:latin typeface="Consolas"/>
            </a:endParaRPr>
          </a:p>
          <a:p>
            <a:r>
              <a:rPr lang="en-US" sz="1200" dirty="0">
                <a:latin typeface="Consolas"/>
                <a:ea typeface="+mn-lt"/>
                <a:cs typeface="+mn-lt"/>
              </a:rPr>
              <a:t>    return </a:t>
            </a:r>
            <a:r>
              <a:rPr lang="en-US" sz="1200" dirty="0" err="1">
                <a:latin typeface="Consolas"/>
                <a:ea typeface="+mn-lt"/>
                <a:cs typeface="+mn-lt"/>
              </a:rPr>
              <a:t>exp_x</a:t>
            </a:r>
            <a:r>
              <a:rPr lang="en-US" sz="1200" dirty="0">
                <a:latin typeface="Consolas"/>
                <a:ea typeface="+mn-lt"/>
                <a:cs typeface="+mn-lt"/>
              </a:rPr>
              <a:t> / </a:t>
            </a:r>
            <a:r>
              <a:rPr lang="en-US" sz="1200" dirty="0" err="1">
                <a:latin typeface="Consolas"/>
                <a:ea typeface="+mn-lt"/>
                <a:cs typeface="+mn-lt"/>
              </a:rPr>
              <a:t>np.sum</a:t>
            </a:r>
            <a:r>
              <a:rPr lang="en-US" sz="1200" dirty="0">
                <a:latin typeface="Consolas"/>
                <a:ea typeface="+mn-lt"/>
                <a:cs typeface="+mn-lt"/>
              </a:rPr>
              <a:t>(</a:t>
            </a:r>
            <a:r>
              <a:rPr lang="en-US" sz="1200" dirty="0" err="1">
                <a:latin typeface="Consolas"/>
                <a:ea typeface="+mn-lt"/>
                <a:cs typeface="+mn-lt"/>
              </a:rPr>
              <a:t>exp_x</a:t>
            </a:r>
            <a:r>
              <a:rPr lang="en-US" sz="1200" dirty="0">
                <a:latin typeface="Consolas"/>
                <a:ea typeface="+mn-lt"/>
                <a:cs typeface="+mn-lt"/>
              </a:rPr>
              <a:t>, axis=-1, </a:t>
            </a:r>
            <a:r>
              <a:rPr lang="en-US" sz="1200" dirty="0" err="1">
                <a:latin typeface="Consolas"/>
                <a:ea typeface="+mn-lt"/>
                <a:cs typeface="+mn-lt"/>
              </a:rPr>
              <a:t>keepdims</a:t>
            </a:r>
            <a:r>
              <a:rPr lang="en-US" sz="1200" dirty="0">
                <a:latin typeface="Consolas"/>
                <a:ea typeface="+mn-lt"/>
                <a:cs typeface="+mn-lt"/>
              </a:rPr>
              <a:t>=True)</a:t>
            </a:r>
            <a:endParaRPr lang="en-US" dirty="0">
              <a:latin typeface="Consolas"/>
            </a:endParaRPr>
          </a:p>
        </p:txBody>
      </p:sp>
      <p:pic>
        <p:nvPicPr>
          <p:cNvPr id="6" name="Picture 6" descr="Text&#10;&#10;Description automatically generated">
            <a:extLst>
              <a:ext uri="{FF2B5EF4-FFF2-40B4-BE49-F238E27FC236}">
                <a16:creationId xmlns:a16="http://schemas.microsoft.com/office/drawing/2014/main" id="{1B9C7343-7FE2-C4E6-7BEA-DBFFD0128942}"/>
              </a:ext>
            </a:extLst>
          </p:cNvPr>
          <p:cNvPicPr>
            <a:picLocks noChangeAspect="1"/>
          </p:cNvPicPr>
          <p:nvPr/>
        </p:nvPicPr>
        <p:blipFill>
          <a:blip r:embed="rId2"/>
          <a:stretch>
            <a:fillRect/>
          </a:stretch>
        </p:blipFill>
        <p:spPr>
          <a:xfrm>
            <a:off x="7640756" y="616362"/>
            <a:ext cx="1971675" cy="733425"/>
          </a:xfrm>
          <a:prstGeom prst="rect">
            <a:avLst/>
          </a:prstGeom>
        </p:spPr>
      </p:pic>
      <p:sp>
        <p:nvSpPr>
          <p:cNvPr id="7" name="TextBox 6">
            <a:extLst>
              <a:ext uri="{FF2B5EF4-FFF2-40B4-BE49-F238E27FC236}">
                <a16:creationId xmlns:a16="http://schemas.microsoft.com/office/drawing/2014/main" id="{86EFFC12-5D0A-AF56-1194-057BEB11ED08}"/>
              </a:ext>
            </a:extLst>
          </p:cNvPr>
          <p:cNvSpPr txBox="1"/>
          <p:nvPr/>
        </p:nvSpPr>
        <p:spPr>
          <a:xfrm>
            <a:off x="1510101" y="4902407"/>
            <a:ext cx="5086337" cy="1200329"/>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latin typeface="Consolas"/>
                <a:ea typeface="+mn-lt"/>
                <a:cs typeface="+mn-lt"/>
              </a:rPr>
              <a:t>&gt;&gt;&gt; x = </a:t>
            </a:r>
            <a:r>
              <a:rPr lang="en-US" sz="1200" dirty="0" err="1">
                <a:latin typeface="Consolas"/>
                <a:ea typeface="+mn-lt"/>
                <a:cs typeface="+mn-lt"/>
              </a:rPr>
              <a:t>softmax</a:t>
            </a:r>
            <a:r>
              <a:rPr lang="en-US" sz="1200" dirty="0">
                <a:latin typeface="Consolas"/>
                <a:ea typeface="+mn-lt"/>
                <a:cs typeface="+mn-lt"/>
              </a:rPr>
              <a:t>(</a:t>
            </a:r>
            <a:r>
              <a:rPr lang="en-US" sz="1200" dirty="0" err="1">
                <a:latin typeface="Consolas"/>
                <a:ea typeface="+mn-lt"/>
                <a:cs typeface="+mn-lt"/>
              </a:rPr>
              <a:t>np.array</a:t>
            </a:r>
            <a:r>
              <a:rPr lang="en-US" sz="1200" dirty="0">
                <a:latin typeface="Consolas"/>
                <a:ea typeface="+mn-lt"/>
                <a:cs typeface="+mn-lt"/>
              </a:rPr>
              <a:t>([[2, 100], [-5, 0]]))</a:t>
            </a:r>
            <a:endParaRPr lang="en-US" sz="1200">
              <a:latin typeface="Consolas"/>
            </a:endParaRPr>
          </a:p>
          <a:p>
            <a:r>
              <a:rPr lang="en-US" sz="1200" dirty="0">
                <a:latin typeface="Consolas"/>
                <a:ea typeface="+mn-lt"/>
                <a:cs typeface="+mn-lt"/>
              </a:rPr>
              <a:t>&gt;&gt;&gt; x</a:t>
            </a:r>
            <a:endParaRPr lang="en-US" sz="1200">
              <a:latin typeface="Consolas"/>
            </a:endParaRPr>
          </a:p>
          <a:p>
            <a:r>
              <a:rPr lang="en-US" sz="1200" dirty="0">
                <a:latin typeface="Consolas"/>
                <a:ea typeface="+mn-lt"/>
                <a:cs typeface="+mn-lt"/>
              </a:rPr>
              <a:t>array([[0.00034, 0.99966],</a:t>
            </a:r>
            <a:endParaRPr lang="en-US" sz="1200">
              <a:latin typeface="Consolas"/>
            </a:endParaRPr>
          </a:p>
          <a:p>
            <a:r>
              <a:rPr lang="en-US" sz="1200" dirty="0">
                <a:latin typeface="Consolas"/>
                <a:ea typeface="+mn-lt"/>
                <a:cs typeface="+mn-lt"/>
              </a:rPr>
              <a:t>       [0.26894, 0.73106]])</a:t>
            </a:r>
            <a:endParaRPr lang="en-US" sz="1200">
              <a:latin typeface="Consolas"/>
            </a:endParaRPr>
          </a:p>
          <a:p>
            <a:r>
              <a:rPr lang="en-US" sz="1200" dirty="0">
                <a:latin typeface="Consolas"/>
                <a:ea typeface="+mn-lt"/>
                <a:cs typeface="+mn-lt"/>
              </a:rPr>
              <a:t>&gt;&gt;&gt; </a:t>
            </a:r>
            <a:r>
              <a:rPr lang="en-US" sz="1200" dirty="0" err="1">
                <a:latin typeface="Consolas"/>
                <a:ea typeface="+mn-lt"/>
                <a:cs typeface="+mn-lt"/>
              </a:rPr>
              <a:t>x.sum</a:t>
            </a:r>
            <a:r>
              <a:rPr lang="en-US" sz="1200" dirty="0">
                <a:latin typeface="Consolas"/>
                <a:ea typeface="+mn-lt"/>
                <a:cs typeface="+mn-lt"/>
              </a:rPr>
              <a:t>(axis=-1)</a:t>
            </a:r>
            <a:endParaRPr lang="en-US" sz="1200">
              <a:latin typeface="Consolas"/>
            </a:endParaRPr>
          </a:p>
          <a:p>
            <a:r>
              <a:rPr lang="en-US" sz="1200" dirty="0">
                <a:latin typeface="Consolas"/>
                <a:ea typeface="+mn-lt"/>
                <a:cs typeface="+mn-lt"/>
              </a:rPr>
              <a:t>array([1., 1.])</a:t>
            </a:r>
            <a:endParaRPr lang="en-US" dirty="0">
              <a:latin typeface="Consolas"/>
            </a:endParaRPr>
          </a:p>
        </p:txBody>
      </p:sp>
      <p:sp>
        <p:nvSpPr>
          <p:cNvPr id="4" name="TextBox 3">
            <a:extLst>
              <a:ext uri="{FF2B5EF4-FFF2-40B4-BE49-F238E27FC236}">
                <a16:creationId xmlns:a16="http://schemas.microsoft.com/office/drawing/2014/main" id="{8C9FCDE1-9D45-808A-8C54-242A30C1B68D}"/>
              </a:ext>
            </a:extLst>
          </p:cNvPr>
          <p:cNvSpPr txBox="1"/>
          <p:nvPr/>
        </p:nvSpPr>
        <p:spPr>
          <a:xfrm>
            <a:off x="8047464" y="3856464"/>
            <a:ext cx="312234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ea typeface="+mn-lt"/>
                <a:cs typeface="+mn-lt"/>
              </a:rPr>
              <a:t>Note: </a:t>
            </a:r>
            <a:r>
              <a:rPr lang="en-US" dirty="0">
                <a:ea typeface="+mn-lt"/>
                <a:cs typeface="+mn-lt"/>
              </a:rPr>
              <a:t>We use the max(x) trick for numerical stability.</a:t>
            </a:r>
            <a:endParaRPr lang="en-US" dirty="0"/>
          </a:p>
        </p:txBody>
      </p:sp>
      <p:cxnSp>
        <p:nvCxnSpPr>
          <p:cNvPr id="8" name="Straight Arrow Connector 7">
            <a:extLst>
              <a:ext uri="{FF2B5EF4-FFF2-40B4-BE49-F238E27FC236}">
                <a16:creationId xmlns:a16="http://schemas.microsoft.com/office/drawing/2014/main" id="{7711A64F-279D-3E61-61C2-01DF55756DD7}"/>
              </a:ext>
            </a:extLst>
          </p:cNvPr>
          <p:cNvCxnSpPr/>
          <p:nvPr/>
        </p:nvCxnSpPr>
        <p:spPr>
          <a:xfrm flipH="1" flipV="1">
            <a:off x="3648075" y="3991905"/>
            <a:ext cx="4363844" cy="358697"/>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295054941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88D1E2-A927-AE2C-6CD6-7D3ADDCFA83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542FFEB-42F6-85B2-68E5-6EE3B15E001F}"/>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92868658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30041F-94DC-A431-F01A-46F1D7C3794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E33C29D-F6FB-C8FF-0DD6-8BC4504592D7}"/>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32642870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C565E9-D88A-55D3-9D42-BD1C24B6DE9F}"/>
              </a:ext>
            </a:extLst>
          </p:cNvPr>
          <p:cNvSpPr>
            <a:spLocks noGrp="1"/>
          </p:cNvSpPr>
          <p:nvPr>
            <p:ph type="title"/>
          </p:nvPr>
        </p:nvSpPr>
        <p:spPr/>
        <p:txBody>
          <a:bodyPr/>
          <a:lstStyle/>
          <a:p>
            <a:r>
              <a:rPr lang="en-US" sz="4400" b="1" dirty="0">
                <a:solidFill>
                  <a:schemeClr val="accent6"/>
                </a:solidFill>
                <a:latin typeface="Arial Black" panose="020B0604020202020204" pitchFamily="34" charset="0"/>
                <a:ea typeface="Arial Regular" pitchFamily="34" charset="-122"/>
                <a:cs typeface="Arial Black" panose="020B0604020202020204" pitchFamily="34" charset="0"/>
              </a:rPr>
              <a:t>AGENDA</a:t>
            </a:r>
            <a:endParaRPr lang="en-US" sz="4400" b="1" dirty="0">
              <a:solidFill>
                <a:schemeClr val="accent6"/>
              </a:solidFill>
              <a:latin typeface="Arial Black" panose="020B0604020202020204" pitchFamily="34" charset="0"/>
              <a:cs typeface="Arial Black" panose="020B0604020202020204" pitchFamily="34" charset="0"/>
            </a:endParaRPr>
          </a:p>
        </p:txBody>
      </p:sp>
      <p:sp>
        <p:nvSpPr>
          <p:cNvPr id="3" name="Content Placeholder 2">
            <a:extLst>
              <a:ext uri="{FF2B5EF4-FFF2-40B4-BE49-F238E27FC236}">
                <a16:creationId xmlns:a16="http://schemas.microsoft.com/office/drawing/2014/main" id="{4D1F66E5-D2D7-172B-46BA-FEBFE092CC7F}"/>
              </a:ext>
            </a:extLst>
          </p:cNvPr>
          <p:cNvSpPr>
            <a:spLocks noGrp="1"/>
          </p:cNvSpPr>
          <p:nvPr>
            <p:ph idx="1"/>
          </p:nvPr>
        </p:nvSpPr>
        <p:spPr/>
        <p:txBody>
          <a:bodyPr/>
          <a:lstStyle/>
          <a:p>
            <a:r>
              <a:rPr lang="en-US" dirty="0"/>
              <a:t>Introduction​</a:t>
            </a:r>
          </a:p>
          <a:p>
            <a:r>
              <a:rPr lang="en-US" dirty="0"/>
              <a:t>Primary goals</a:t>
            </a:r>
          </a:p>
          <a:p>
            <a:r>
              <a:rPr lang="en-US" dirty="0"/>
              <a:t>​Areas of growth</a:t>
            </a:r>
          </a:p>
          <a:p>
            <a:r>
              <a:rPr lang="en-US" dirty="0"/>
              <a:t>Timeline</a:t>
            </a:r>
          </a:p>
          <a:p>
            <a:r>
              <a:rPr lang="en-US" dirty="0"/>
              <a:t>​Summary​</a:t>
            </a:r>
          </a:p>
          <a:p>
            <a:endParaRPr lang="en-US" dirty="0"/>
          </a:p>
        </p:txBody>
      </p:sp>
    </p:spTree>
    <p:extLst>
      <p:ext uri="{BB962C8B-B14F-4D97-AF65-F5344CB8AC3E}">
        <p14:creationId xmlns:p14="http://schemas.microsoft.com/office/powerpoint/2010/main" val="385553180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940BC6-9DA0-FB4D-8879-DC8B3958C07C}"/>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1E0B8C4B-3A3C-9FD1-59FB-1666C1F09376}"/>
              </a:ext>
            </a:extLst>
          </p:cNvPr>
          <p:cNvSpPr>
            <a:spLocks noGrp="1"/>
          </p:cNvSpPr>
          <p:nvPr>
            <p:ph idx="1"/>
          </p:nvPr>
        </p:nvSpPr>
        <p:spPr/>
        <p:txBody>
          <a:bodyPr/>
          <a:lstStyle/>
          <a:p>
            <a:r>
              <a:rPr lang="en-US" dirty="0"/>
              <a:t>At Contoso, we empower organizations to foster collaborative thinking to further drive workplace innovation. By closing the loop and leveraging agile frameworks, we help business grow organically and foster a consumer-first mindset.</a:t>
            </a:r>
          </a:p>
          <a:p>
            <a:endParaRPr lang="en-US" dirty="0"/>
          </a:p>
        </p:txBody>
      </p:sp>
      <p:sp>
        <p:nvSpPr>
          <p:cNvPr id="14" name="Footer Placeholder 13">
            <a:extLst>
              <a:ext uri="{FF2B5EF4-FFF2-40B4-BE49-F238E27FC236}">
                <a16:creationId xmlns:a16="http://schemas.microsoft.com/office/drawing/2014/main" id="{03571BF2-FCCE-E7A0-736D-9168D2BBFF63}"/>
              </a:ext>
            </a:extLst>
          </p:cNvPr>
          <p:cNvSpPr>
            <a:spLocks noGrp="1"/>
          </p:cNvSpPr>
          <p:nvPr>
            <p:ph type="ftr" sz="quarter" idx="11"/>
          </p:nvPr>
        </p:nvSpPr>
        <p:spPr/>
        <p:txBody>
          <a:bodyPr/>
          <a:lstStyle/>
          <a:p>
            <a:r>
              <a:rPr lang="en-US"/>
              <a:t>Presentation title</a:t>
            </a:r>
            <a:endParaRPr lang="en-US" dirty="0"/>
          </a:p>
        </p:txBody>
      </p:sp>
      <p:sp>
        <p:nvSpPr>
          <p:cNvPr id="15" name="Slide Number Placeholder 14">
            <a:extLst>
              <a:ext uri="{FF2B5EF4-FFF2-40B4-BE49-F238E27FC236}">
                <a16:creationId xmlns:a16="http://schemas.microsoft.com/office/drawing/2014/main" id="{7FC3FD3F-45EE-74E3-AD64-441303B83EF3}"/>
              </a:ext>
            </a:extLst>
          </p:cNvPr>
          <p:cNvSpPr>
            <a:spLocks noGrp="1"/>
          </p:cNvSpPr>
          <p:nvPr>
            <p:ph type="sldNum" sz="quarter" idx="12"/>
          </p:nvPr>
        </p:nvSpPr>
        <p:spPr/>
        <p:txBody>
          <a:bodyPr/>
          <a:lstStyle/>
          <a:p>
            <a:fld id="{48F63A3B-78C7-47BE-AE5E-E10140E04643}" type="slidenum">
              <a:rPr lang="en-US" smtClean="0"/>
              <a:t>46</a:t>
            </a:fld>
            <a:endParaRPr lang="en-US" dirty="0"/>
          </a:p>
        </p:txBody>
      </p:sp>
    </p:spTree>
    <p:extLst>
      <p:ext uri="{BB962C8B-B14F-4D97-AF65-F5344CB8AC3E}">
        <p14:creationId xmlns:p14="http://schemas.microsoft.com/office/powerpoint/2010/main" val="97962200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3B219B-7E3A-7E84-6386-37313F0CFB09}"/>
              </a:ext>
            </a:extLst>
          </p:cNvPr>
          <p:cNvSpPr>
            <a:spLocks noGrp="1"/>
          </p:cNvSpPr>
          <p:nvPr>
            <p:ph type="title"/>
          </p:nvPr>
        </p:nvSpPr>
        <p:spPr/>
        <p:txBody>
          <a:bodyPr/>
          <a:lstStyle/>
          <a:p>
            <a:r>
              <a:rPr lang="en-US" sz="4400" b="1" dirty="0">
                <a:solidFill>
                  <a:schemeClr val="accent6"/>
                </a:solidFill>
                <a:latin typeface="Arial Black" panose="020B0604020202020204" pitchFamily="34" charset="0"/>
                <a:cs typeface="Arial Black" panose="020B0604020202020204" pitchFamily="34" charset="0"/>
              </a:rPr>
              <a:t>PRIMARY GOALS</a:t>
            </a:r>
          </a:p>
        </p:txBody>
      </p:sp>
      <p:sp>
        <p:nvSpPr>
          <p:cNvPr id="3" name="Text Placeholder 2">
            <a:extLst>
              <a:ext uri="{FF2B5EF4-FFF2-40B4-BE49-F238E27FC236}">
                <a16:creationId xmlns:a16="http://schemas.microsoft.com/office/drawing/2014/main" id="{A2E339BF-E6D7-DD0E-AF02-6813852EE723}"/>
              </a:ext>
            </a:extLst>
          </p:cNvPr>
          <p:cNvSpPr>
            <a:spLocks noGrp="1"/>
          </p:cNvSpPr>
          <p:nvPr>
            <p:ph type="body" idx="1"/>
          </p:nvPr>
        </p:nvSpPr>
        <p:spPr/>
        <p:txBody>
          <a:bodyPr/>
          <a:lstStyle/>
          <a:p>
            <a:pPr algn="ctr"/>
            <a:r>
              <a:rPr lang="en-US" sz="2400" dirty="0">
                <a:solidFill>
                  <a:schemeClr val="accent6"/>
                </a:solidFill>
                <a:latin typeface="Sabon Next LT" panose="02000500000000000000" pitchFamily="2" charset="0"/>
                <a:cs typeface="Sabon Next LT" panose="02000500000000000000" pitchFamily="2" charset="0"/>
              </a:rPr>
              <a:t>Annual revenue growth</a:t>
            </a:r>
          </a:p>
        </p:txBody>
      </p:sp>
    </p:spTree>
    <p:extLst>
      <p:ext uri="{BB962C8B-B14F-4D97-AF65-F5344CB8AC3E}">
        <p14:creationId xmlns:p14="http://schemas.microsoft.com/office/powerpoint/2010/main" val="295292380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4B311B-3177-0658-3585-6639F26A9BF6}"/>
              </a:ext>
            </a:extLst>
          </p:cNvPr>
          <p:cNvSpPr>
            <a:spLocks noGrp="1"/>
          </p:cNvSpPr>
          <p:nvPr>
            <p:ph type="title"/>
          </p:nvPr>
        </p:nvSpPr>
        <p:spPr/>
        <p:txBody>
          <a:bodyPr/>
          <a:lstStyle/>
          <a:p>
            <a:r>
              <a:rPr lang="en-US" altLang="zh-CN" sz="4400" b="1" dirty="0">
                <a:solidFill>
                  <a:schemeClr val="accent6"/>
                </a:solidFill>
                <a:latin typeface="Arial Black" panose="020B0604020202020204" pitchFamily="34" charset="0"/>
                <a:cs typeface="Arial Black" panose="020B0604020202020204" pitchFamily="34" charset="0"/>
              </a:rPr>
              <a:t>AREAS</a:t>
            </a:r>
            <a:r>
              <a:rPr lang="zh-CN" altLang="en-US" sz="4400" b="1">
                <a:solidFill>
                  <a:schemeClr val="accent6"/>
                </a:solidFill>
                <a:latin typeface="Arial Black" panose="020B0604020202020204" pitchFamily="34" charset="0"/>
                <a:cs typeface="Arial Black" panose="020B0604020202020204" pitchFamily="34" charset="0"/>
              </a:rPr>
              <a:t> </a:t>
            </a:r>
            <a:r>
              <a:rPr lang="en-US" altLang="zh-CN" sz="4400" b="1" dirty="0">
                <a:solidFill>
                  <a:schemeClr val="accent6"/>
                </a:solidFill>
                <a:latin typeface="Arial Black" panose="020B0604020202020204" pitchFamily="34" charset="0"/>
                <a:cs typeface="Arial Black" panose="020B0604020202020204" pitchFamily="34" charset="0"/>
              </a:rPr>
              <a:t>OF</a:t>
            </a:r>
            <a:r>
              <a:rPr lang="zh-CN" altLang="en-US" sz="4400" b="1">
                <a:solidFill>
                  <a:schemeClr val="accent6"/>
                </a:solidFill>
                <a:latin typeface="Arial Black" panose="020B0604020202020204" pitchFamily="34" charset="0"/>
                <a:cs typeface="Arial Black" panose="020B0604020202020204" pitchFamily="34" charset="0"/>
              </a:rPr>
              <a:t> </a:t>
            </a:r>
            <a:r>
              <a:rPr lang="en-US" altLang="zh-CN" sz="4400" b="1" dirty="0">
                <a:solidFill>
                  <a:schemeClr val="accent6"/>
                </a:solidFill>
                <a:latin typeface="Arial Black" panose="020B0604020202020204" pitchFamily="34" charset="0"/>
                <a:cs typeface="Arial Black" panose="020B0604020202020204" pitchFamily="34" charset="0"/>
              </a:rPr>
              <a:t>GROWTH</a:t>
            </a:r>
            <a:endParaRPr lang="en-US" sz="4400" b="1" dirty="0">
              <a:solidFill>
                <a:schemeClr val="accent6"/>
              </a:solidFill>
              <a:latin typeface="Arial Black" panose="020B0604020202020204" pitchFamily="34" charset="0"/>
              <a:cs typeface="Arial Black" panose="020B0604020202020204" pitchFamily="34" charset="0"/>
            </a:endParaRPr>
          </a:p>
        </p:txBody>
      </p:sp>
      <p:graphicFrame>
        <p:nvGraphicFramePr>
          <p:cNvPr id="6" name="Table 4">
            <a:extLst>
              <a:ext uri="{FF2B5EF4-FFF2-40B4-BE49-F238E27FC236}">
                <a16:creationId xmlns:a16="http://schemas.microsoft.com/office/drawing/2014/main" id="{705AB9BF-07E9-9DED-DB8B-F644759C8FDC}"/>
              </a:ext>
            </a:extLst>
          </p:cNvPr>
          <p:cNvGraphicFramePr>
            <a:graphicFrameLocks noGrp="1"/>
          </p:cNvGraphicFramePr>
          <p:nvPr>
            <p:ph sz="half" idx="1"/>
            <p:extLst>
              <p:ext uri="{D42A27DB-BD31-4B8C-83A1-F6EECF244321}">
                <p14:modId xmlns:p14="http://schemas.microsoft.com/office/powerpoint/2010/main" val="3690182348"/>
              </p:ext>
            </p:extLst>
          </p:nvPr>
        </p:nvGraphicFramePr>
        <p:xfrm>
          <a:off x="755650" y="2825750"/>
          <a:ext cx="10680700" cy="2837333"/>
        </p:xfrm>
        <a:graphic>
          <a:graphicData uri="http://schemas.openxmlformats.org/drawingml/2006/table">
            <a:tbl>
              <a:tblPr firstRow="1" bandRow="1">
                <a:tableStyleId>{5C22544A-7EE6-4342-B048-85BDC9FD1C3A}</a:tableStyleId>
              </a:tblPr>
              <a:tblGrid>
                <a:gridCol w="2136140">
                  <a:extLst>
                    <a:ext uri="{9D8B030D-6E8A-4147-A177-3AD203B41FA5}">
                      <a16:colId xmlns:a16="http://schemas.microsoft.com/office/drawing/2014/main" val="1689330750"/>
                    </a:ext>
                  </a:extLst>
                </a:gridCol>
                <a:gridCol w="2136140">
                  <a:extLst>
                    <a:ext uri="{9D8B030D-6E8A-4147-A177-3AD203B41FA5}">
                      <a16:colId xmlns:a16="http://schemas.microsoft.com/office/drawing/2014/main" val="2660631934"/>
                    </a:ext>
                  </a:extLst>
                </a:gridCol>
                <a:gridCol w="2136140">
                  <a:extLst>
                    <a:ext uri="{9D8B030D-6E8A-4147-A177-3AD203B41FA5}">
                      <a16:colId xmlns:a16="http://schemas.microsoft.com/office/drawing/2014/main" val="3909717689"/>
                    </a:ext>
                  </a:extLst>
                </a:gridCol>
                <a:gridCol w="2136140">
                  <a:extLst>
                    <a:ext uri="{9D8B030D-6E8A-4147-A177-3AD203B41FA5}">
                      <a16:colId xmlns:a16="http://schemas.microsoft.com/office/drawing/2014/main" val="1603189107"/>
                    </a:ext>
                  </a:extLst>
                </a:gridCol>
                <a:gridCol w="2136140">
                  <a:extLst>
                    <a:ext uri="{9D8B030D-6E8A-4147-A177-3AD203B41FA5}">
                      <a16:colId xmlns:a16="http://schemas.microsoft.com/office/drawing/2014/main" val="2755691855"/>
                    </a:ext>
                  </a:extLst>
                </a:gridCol>
              </a:tblGrid>
              <a:tr h="652257">
                <a:tc>
                  <a:txBody>
                    <a:bodyPr/>
                    <a:lstStyle/>
                    <a:p>
                      <a:pPr algn="ctr"/>
                      <a:endParaRPr lang="en-US" sz="1900" dirty="0">
                        <a:latin typeface="Sabon Next LT" panose="02000500000000000000" pitchFamily="2" charset="0"/>
                        <a:cs typeface="Sabon Next LT" panose="02000500000000000000" pitchFamily="2" charset="0"/>
                      </a:endParaRPr>
                    </a:p>
                  </a:txBody>
                  <a:tcPr marL="96897" marR="96897" marT="48449" marB="48449" anchor="ctr">
                    <a:solidFill>
                      <a:schemeClr val="accent2"/>
                    </a:solidFill>
                  </a:tcPr>
                </a:tc>
                <a:tc>
                  <a:txBody>
                    <a:bodyPr/>
                    <a:lstStyle/>
                    <a:p>
                      <a:pPr algn="ctr"/>
                      <a:r>
                        <a:rPr lang="en-US" sz="1900" b="0" kern="1200" dirty="0">
                          <a:solidFill>
                            <a:schemeClr val="bg1">
                              <a:alpha val="99000"/>
                            </a:schemeClr>
                          </a:solidFill>
                          <a:latin typeface="Sabon Next LT" panose="02000500000000000000" pitchFamily="2" charset="0"/>
                          <a:ea typeface="+mn-ea"/>
                          <a:cs typeface="Sabon Next LT" panose="02000500000000000000" pitchFamily="2" charset="0"/>
                        </a:rPr>
                        <a:t>B2B</a:t>
                      </a:r>
                    </a:p>
                  </a:txBody>
                  <a:tcPr marL="96897" marR="96897" marT="48449" marB="48449" anchor="ctr">
                    <a:solidFill>
                      <a:srgbClr val="DF8C8C"/>
                    </a:solidFill>
                  </a:tcPr>
                </a:tc>
                <a:tc>
                  <a:txBody>
                    <a:bodyPr/>
                    <a:lstStyle/>
                    <a:p>
                      <a:pPr algn="ctr"/>
                      <a:r>
                        <a:rPr lang="en-US" sz="1900" b="0" kern="1200" dirty="0">
                          <a:solidFill>
                            <a:schemeClr val="bg1">
                              <a:alpha val="99000"/>
                            </a:schemeClr>
                          </a:solidFill>
                          <a:latin typeface="Sabon Next LT" panose="02000500000000000000" pitchFamily="2" charset="0"/>
                          <a:ea typeface="+mn-ea"/>
                          <a:cs typeface="Sabon Next LT" panose="02000500000000000000" pitchFamily="2" charset="0"/>
                        </a:rPr>
                        <a:t>Supply chain</a:t>
                      </a:r>
                    </a:p>
                  </a:txBody>
                  <a:tcPr marL="96897" marR="96897" marT="48449" marB="48449" anchor="ctr">
                    <a:solidFill>
                      <a:srgbClr val="DF8C8C"/>
                    </a:solidFill>
                  </a:tcPr>
                </a:tc>
                <a:tc>
                  <a:txBody>
                    <a:bodyPr/>
                    <a:lstStyle/>
                    <a:p>
                      <a:pPr algn="ctr"/>
                      <a:r>
                        <a:rPr lang="en-US" sz="1900" b="0" dirty="0">
                          <a:solidFill>
                            <a:schemeClr val="bg1">
                              <a:alpha val="99000"/>
                            </a:schemeClr>
                          </a:solidFill>
                          <a:latin typeface="Sabon Next LT" panose="02000500000000000000" pitchFamily="2" charset="0"/>
                          <a:cs typeface="Sabon Next LT" panose="02000500000000000000" pitchFamily="2" charset="0"/>
                        </a:rPr>
                        <a:t>ROI</a:t>
                      </a:r>
                    </a:p>
                  </a:txBody>
                  <a:tcPr marL="96897" marR="96897" marT="48449" marB="48449" anchor="ctr">
                    <a:solidFill>
                      <a:srgbClr val="DF8C8C"/>
                    </a:solidFill>
                  </a:tcPr>
                </a:tc>
                <a:tc>
                  <a:txBody>
                    <a:bodyPr/>
                    <a:lstStyle/>
                    <a:p>
                      <a:pPr algn="ctr"/>
                      <a:r>
                        <a:rPr lang="en-US" sz="1900" b="0" dirty="0">
                          <a:solidFill>
                            <a:schemeClr val="bg1">
                              <a:alpha val="99000"/>
                            </a:schemeClr>
                          </a:solidFill>
                          <a:latin typeface="Sabon Next LT" panose="02000500000000000000" pitchFamily="2" charset="0"/>
                          <a:cs typeface="Sabon Next LT" panose="02000500000000000000" pitchFamily="2" charset="0"/>
                        </a:rPr>
                        <a:t>E-commerce</a:t>
                      </a:r>
                    </a:p>
                  </a:txBody>
                  <a:tcPr marL="96897" marR="96897" marT="48449" marB="48449" anchor="ctr">
                    <a:solidFill>
                      <a:srgbClr val="DF8C8C"/>
                    </a:solidFill>
                  </a:tcPr>
                </a:tc>
                <a:extLst>
                  <a:ext uri="{0D108BD9-81ED-4DB2-BD59-A6C34878D82A}">
                    <a16:rowId xmlns:a16="http://schemas.microsoft.com/office/drawing/2014/main" val="479928716"/>
                  </a:ext>
                </a:extLst>
              </a:tr>
              <a:tr h="546269">
                <a:tc>
                  <a:txBody>
                    <a:bodyPr/>
                    <a:lstStyle/>
                    <a:p>
                      <a:pPr algn="ctr"/>
                      <a:r>
                        <a:rPr lang="en-US" sz="1900" dirty="0">
                          <a:solidFill>
                            <a:schemeClr val="tx1"/>
                          </a:solidFill>
                          <a:latin typeface="Sabon Next LT" panose="02000500000000000000" pitchFamily="2" charset="0"/>
                          <a:cs typeface="Sabon Next LT" panose="02000500000000000000" pitchFamily="2" charset="0"/>
                        </a:rPr>
                        <a:t>Q1</a:t>
                      </a:r>
                    </a:p>
                  </a:txBody>
                  <a:tcPr marL="96897" marR="96897" marT="48449" marB="48449" anchor="ctr">
                    <a:solidFill>
                      <a:schemeClr val="accent2">
                        <a:lumMod val="40000"/>
                        <a:lumOff val="60000"/>
                      </a:schemeClr>
                    </a:solidFill>
                  </a:tcPr>
                </a:tc>
                <a:tc>
                  <a:txBody>
                    <a:bodyPr/>
                    <a:lstStyle/>
                    <a:p>
                      <a:pPr algn="ctr"/>
                      <a:r>
                        <a:rPr lang="en-US" sz="1900" dirty="0">
                          <a:solidFill>
                            <a:schemeClr val="tx1"/>
                          </a:solidFill>
                          <a:latin typeface="Sabon Next LT" panose="02000500000000000000" pitchFamily="2" charset="0"/>
                          <a:cs typeface="Sabon Next LT" panose="02000500000000000000" pitchFamily="2" charset="0"/>
                        </a:rPr>
                        <a:t>4.5</a:t>
                      </a:r>
                    </a:p>
                  </a:txBody>
                  <a:tcPr marL="96897" marR="96897" marT="48449" marB="48449" anchor="ctr">
                    <a:solidFill>
                      <a:schemeClr val="accent2">
                        <a:lumMod val="40000"/>
                        <a:lumOff val="60000"/>
                      </a:schemeClr>
                    </a:solidFill>
                  </a:tcPr>
                </a:tc>
                <a:tc>
                  <a:txBody>
                    <a:bodyPr/>
                    <a:lstStyle/>
                    <a:p>
                      <a:pPr algn="ctr"/>
                      <a:r>
                        <a:rPr lang="en-US" sz="1900" dirty="0">
                          <a:solidFill>
                            <a:schemeClr val="tx1"/>
                          </a:solidFill>
                          <a:latin typeface="Sabon Next LT" panose="02000500000000000000" pitchFamily="2" charset="0"/>
                          <a:cs typeface="Sabon Next LT" panose="02000500000000000000" pitchFamily="2" charset="0"/>
                        </a:rPr>
                        <a:t>2.3</a:t>
                      </a:r>
                    </a:p>
                  </a:txBody>
                  <a:tcPr marL="96897" marR="96897" marT="48449" marB="48449" anchor="ctr">
                    <a:solidFill>
                      <a:schemeClr val="accent2">
                        <a:lumMod val="40000"/>
                        <a:lumOff val="60000"/>
                      </a:schemeClr>
                    </a:solidFill>
                  </a:tcPr>
                </a:tc>
                <a:tc>
                  <a:txBody>
                    <a:bodyPr/>
                    <a:lstStyle/>
                    <a:p>
                      <a:pPr algn="ctr"/>
                      <a:r>
                        <a:rPr lang="en-US" sz="1900" dirty="0">
                          <a:solidFill>
                            <a:schemeClr val="tx1"/>
                          </a:solidFill>
                          <a:latin typeface="Sabon Next LT" panose="02000500000000000000" pitchFamily="2" charset="0"/>
                          <a:cs typeface="Sabon Next LT" panose="02000500000000000000" pitchFamily="2" charset="0"/>
                        </a:rPr>
                        <a:t>1.7</a:t>
                      </a:r>
                    </a:p>
                  </a:txBody>
                  <a:tcPr marL="96897" marR="96897" marT="48449" marB="48449" anchor="ctr">
                    <a:solidFill>
                      <a:schemeClr val="accent2">
                        <a:lumMod val="40000"/>
                        <a:lumOff val="60000"/>
                      </a:schemeClr>
                    </a:solidFill>
                  </a:tcPr>
                </a:tc>
                <a:tc>
                  <a:txBody>
                    <a:bodyPr/>
                    <a:lstStyle/>
                    <a:p>
                      <a:pPr algn="ctr"/>
                      <a:r>
                        <a:rPr lang="en-US" sz="1900" dirty="0">
                          <a:solidFill>
                            <a:schemeClr val="tx1"/>
                          </a:solidFill>
                          <a:latin typeface="Sabon Next LT" panose="02000500000000000000" pitchFamily="2" charset="0"/>
                          <a:cs typeface="Sabon Next LT" panose="02000500000000000000" pitchFamily="2" charset="0"/>
                        </a:rPr>
                        <a:t>5.0</a:t>
                      </a:r>
                    </a:p>
                  </a:txBody>
                  <a:tcPr marL="96897" marR="96897" marT="48449" marB="48449" anchor="ctr">
                    <a:solidFill>
                      <a:schemeClr val="accent2">
                        <a:lumMod val="40000"/>
                        <a:lumOff val="60000"/>
                      </a:schemeClr>
                    </a:solidFill>
                  </a:tcPr>
                </a:tc>
                <a:extLst>
                  <a:ext uri="{0D108BD9-81ED-4DB2-BD59-A6C34878D82A}">
                    <a16:rowId xmlns:a16="http://schemas.microsoft.com/office/drawing/2014/main" val="1760208656"/>
                  </a:ext>
                </a:extLst>
              </a:tr>
              <a:tr h="546269">
                <a:tc>
                  <a:txBody>
                    <a:bodyPr/>
                    <a:lstStyle/>
                    <a:p>
                      <a:pPr algn="ctr"/>
                      <a:r>
                        <a:rPr lang="en-US" sz="1900" dirty="0">
                          <a:solidFill>
                            <a:schemeClr val="tx1"/>
                          </a:solidFill>
                          <a:latin typeface="Sabon Next LT" panose="02000500000000000000" pitchFamily="2" charset="0"/>
                          <a:cs typeface="Sabon Next LT" panose="02000500000000000000" pitchFamily="2" charset="0"/>
                        </a:rPr>
                        <a:t>Q2</a:t>
                      </a:r>
                    </a:p>
                  </a:txBody>
                  <a:tcPr marL="96897" marR="96897" marT="48449" marB="48449" anchor="ctr">
                    <a:solidFill>
                      <a:schemeClr val="accent2">
                        <a:lumMod val="20000"/>
                        <a:lumOff val="80000"/>
                      </a:schemeClr>
                    </a:solidFill>
                  </a:tcPr>
                </a:tc>
                <a:tc>
                  <a:txBody>
                    <a:bodyPr/>
                    <a:lstStyle/>
                    <a:p>
                      <a:pPr algn="ctr"/>
                      <a:r>
                        <a:rPr lang="en-US" sz="1900" dirty="0">
                          <a:solidFill>
                            <a:schemeClr val="tx1"/>
                          </a:solidFill>
                          <a:latin typeface="Sabon Next LT" panose="02000500000000000000" pitchFamily="2" charset="0"/>
                          <a:cs typeface="Sabon Next LT" panose="02000500000000000000" pitchFamily="2" charset="0"/>
                        </a:rPr>
                        <a:t>3.2</a:t>
                      </a:r>
                    </a:p>
                  </a:txBody>
                  <a:tcPr marL="96897" marR="96897" marT="48449" marB="48449" anchor="ctr">
                    <a:solidFill>
                      <a:schemeClr val="accent2">
                        <a:lumMod val="20000"/>
                        <a:lumOff val="80000"/>
                      </a:schemeClr>
                    </a:solidFill>
                  </a:tcPr>
                </a:tc>
                <a:tc>
                  <a:txBody>
                    <a:bodyPr/>
                    <a:lstStyle/>
                    <a:p>
                      <a:pPr algn="ctr"/>
                      <a:r>
                        <a:rPr lang="en-US" sz="1900" dirty="0">
                          <a:solidFill>
                            <a:schemeClr val="tx1"/>
                          </a:solidFill>
                          <a:latin typeface="Sabon Next LT" panose="02000500000000000000" pitchFamily="2" charset="0"/>
                          <a:cs typeface="Sabon Next LT" panose="02000500000000000000" pitchFamily="2" charset="0"/>
                        </a:rPr>
                        <a:t>5.1</a:t>
                      </a:r>
                    </a:p>
                  </a:txBody>
                  <a:tcPr marL="96897" marR="96897" marT="48449" marB="48449" anchor="ctr">
                    <a:solidFill>
                      <a:schemeClr val="accent2">
                        <a:lumMod val="20000"/>
                        <a:lumOff val="80000"/>
                      </a:schemeClr>
                    </a:solidFill>
                  </a:tcPr>
                </a:tc>
                <a:tc>
                  <a:txBody>
                    <a:bodyPr/>
                    <a:lstStyle/>
                    <a:p>
                      <a:pPr algn="ctr"/>
                      <a:r>
                        <a:rPr lang="en-US" sz="1900" dirty="0">
                          <a:solidFill>
                            <a:schemeClr val="tx1"/>
                          </a:solidFill>
                          <a:latin typeface="Sabon Next LT" panose="02000500000000000000" pitchFamily="2" charset="0"/>
                          <a:cs typeface="Sabon Next LT" panose="02000500000000000000" pitchFamily="2" charset="0"/>
                        </a:rPr>
                        <a:t>4.4</a:t>
                      </a:r>
                    </a:p>
                  </a:txBody>
                  <a:tcPr marL="96897" marR="96897" marT="48449" marB="48449" anchor="ctr">
                    <a:solidFill>
                      <a:schemeClr val="accent2">
                        <a:lumMod val="20000"/>
                        <a:lumOff val="80000"/>
                      </a:schemeClr>
                    </a:solidFill>
                  </a:tcPr>
                </a:tc>
                <a:tc>
                  <a:txBody>
                    <a:bodyPr/>
                    <a:lstStyle/>
                    <a:p>
                      <a:pPr algn="ctr"/>
                      <a:r>
                        <a:rPr lang="en-US" sz="1900" dirty="0">
                          <a:solidFill>
                            <a:schemeClr val="tx1"/>
                          </a:solidFill>
                          <a:latin typeface="Sabon Next LT" panose="02000500000000000000" pitchFamily="2" charset="0"/>
                          <a:cs typeface="Sabon Next LT" panose="02000500000000000000" pitchFamily="2" charset="0"/>
                        </a:rPr>
                        <a:t>3.0</a:t>
                      </a:r>
                    </a:p>
                  </a:txBody>
                  <a:tcPr marL="96897" marR="96897" marT="48449" marB="48449" anchor="ctr">
                    <a:solidFill>
                      <a:schemeClr val="accent2">
                        <a:lumMod val="20000"/>
                        <a:lumOff val="80000"/>
                      </a:schemeClr>
                    </a:solidFill>
                  </a:tcPr>
                </a:tc>
                <a:extLst>
                  <a:ext uri="{0D108BD9-81ED-4DB2-BD59-A6C34878D82A}">
                    <a16:rowId xmlns:a16="http://schemas.microsoft.com/office/drawing/2014/main" val="3634243071"/>
                  </a:ext>
                </a:extLst>
              </a:tr>
              <a:tr h="546269">
                <a:tc>
                  <a:txBody>
                    <a:bodyPr/>
                    <a:lstStyle/>
                    <a:p>
                      <a:pPr algn="ctr"/>
                      <a:r>
                        <a:rPr lang="en-US" sz="1900" dirty="0">
                          <a:solidFill>
                            <a:schemeClr val="tx1"/>
                          </a:solidFill>
                          <a:latin typeface="Sabon Next LT" panose="02000500000000000000" pitchFamily="2" charset="0"/>
                          <a:cs typeface="Sabon Next LT" panose="02000500000000000000" pitchFamily="2" charset="0"/>
                        </a:rPr>
                        <a:t>Q3</a:t>
                      </a:r>
                    </a:p>
                  </a:txBody>
                  <a:tcPr marL="96897" marR="96897" marT="48449" marB="48449" anchor="ctr">
                    <a:solidFill>
                      <a:schemeClr val="accent2">
                        <a:lumMod val="40000"/>
                        <a:lumOff val="60000"/>
                      </a:schemeClr>
                    </a:solidFill>
                  </a:tcPr>
                </a:tc>
                <a:tc>
                  <a:txBody>
                    <a:bodyPr/>
                    <a:lstStyle/>
                    <a:p>
                      <a:pPr algn="ctr"/>
                      <a:r>
                        <a:rPr lang="en-US" sz="1900" dirty="0">
                          <a:solidFill>
                            <a:schemeClr val="tx1"/>
                          </a:solidFill>
                          <a:latin typeface="Sabon Next LT" panose="02000500000000000000" pitchFamily="2" charset="0"/>
                          <a:cs typeface="Sabon Next LT" panose="02000500000000000000" pitchFamily="2" charset="0"/>
                        </a:rPr>
                        <a:t>2.1</a:t>
                      </a:r>
                    </a:p>
                  </a:txBody>
                  <a:tcPr marL="96897" marR="96897" marT="48449" marB="48449" anchor="ctr">
                    <a:solidFill>
                      <a:schemeClr val="accent2">
                        <a:lumMod val="40000"/>
                        <a:lumOff val="60000"/>
                      </a:schemeClr>
                    </a:solidFill>
                  </a:tcPr>
                </a:tc>
                <a:tc>
                  <a:txBody>
                    <a:bodyPr/>
                    <a:lstStyle/>
                    <a:p>
                      <a:pPr algn="ctr"/>
                      <a:r>
                        <a:rPr lang="en-US" sz="1900" dirty="0">
                          <a:solidFill>
                            <a:schemeClr val="tx1"/>
                          </a:solidFill>
                          <a:latin typeface="Sabon Next LT" panose="02000500000000000000" pitchFamily="2" charset="0"/>
                          <a:cs typeface="Sabon Next LT" panose="02000500000000000000" pitchFamily="2" charset="0"/>
                        </a:rPr>
                        <a:t>1.7</a:t>
                      </a:r>
                    </a:p>
                  </a:txBody>
                  <a:tcPr marL="96897" marR="96897" marT="48449" marB="48449" anchor="ctr">
                    <a:solidFill>
                      <a:schemeClr val="accent2">
                        <a:lumMod val="40000"/>
                        <a:lumOff val="60000"/>
                      </a:schemeClr>
                    </a:solidFill>
                  </a:tcPr>
                </a:tc>
                <a:tc>
                  <a:txBody>
                    <a:bodyPr/>
                    <a:lstStyle/>
                    <a:p>
                      <a:pPr algn="ctr"/>
                      <a:r>
                        <a:rPr lang="en-US" sz="1900" dirty="0">
                          <a:solidFill>
                            <a:schemeClr val="tx1"/>
                          </a:solidFill>
                          <a:latin typeface="Sabon Next LT" panose="02000500000000000000" pitchFamily="2" charset="0"/>
                          <a:cs typeface="Sabon Next LT" panose="02000500000000000000" pitchFamily="2" charset="0"/>
                        </a:rPr>
                        <a:t>2.5</a:t>
                      </a:r>
                    </a:p>
                  </a:txBody>
                  <a:tcPr marL="96897" marR="96897" marT="48449" marB="48449" anchor="ctr">
                    <a:solidFill>
                      <a:schemeClr val="accent2">
                        <a:lumMod val="40000"/>
                        <a:lumOff val="60000"/>
                      </a:schemeClr>
                    </a:solidFill>
                  </a:tcPr>
                </a:tc>
                <a:tc>
                  <a:txBody>
                    <a:bodyPr/>
                    <a:lstStyle/>
                    <a:p>
                      <a:pPr algn="ctr"/>
                      <a:r>
                        <a:rPr lang="en-US" sz="1900" dirty="0">
                          <a:solidFill>
                            <a:schemeClr val="tx1"/>
                          </a:solidFill>
                          <a:latin typeface="Sabon Next LT" panose="02000500000000000000" pitchFamily="2" charset="0"/>
                          <a:cs typeface="Sabon Next LT" panose="02000500000000000000" pitchFamily="2" charset="0"/>
                        </a:rPr>
                        <a:t>2.8</a:t>
                      </a:r>
                    </a:p>
                  </a:txBody>
                  <a:tcPr marL="96897" marR="96897" marT="48449" marB="48449" anchor="ctr">
                    <a:solidFill>
                      <a:schemeClr val="accent2">
                        <a:lumMod val="40000"/>
                        <a:lumOff val="60000"/>
                      </a:schemeClr>
                    </a:solidFill>
                  </a:tcPr>
                </a:tc>
                <a:extLst>
                  <a:ext uri="{0D108BD9-81ED-4DB2-BD59-A6C34878D82A}">
                    <a16:rowId xmlns:a16="http://schemas.microsoft.com/office/drawing/2014/main" val="415808797"/>
                  </a:ext>
                </a:extLst>
              </a:tr>
              <a:tr h="546269">
                <a:tc>
                  <a:txBody>
                    <a:bodyPr/>
                    <a:lstStyle/>
                    <a:p>
                      <a:pPr algn="ctr"/>
                      <a:r>
                        <a:rPr lang="en-US" sz="1900" dirty="0">
                          <a:solidFill>
                            <a:schemeClr val="tx1"/>
                          </a:solidFill>
                          <a:latin typeface="Sabon Next LT" panose="02000500000000000000" pitchFamily="2" charset="0"/>
                          <a:cs typeface="Sabon Next LT" panose="02000500000000000000" pitchFamily="2" charset="0"/>
                        </a:rPr>
                        <a:t>Q4</a:t>
                      </a:r>
                    </a:p>
                  </a:txBody>
                  <a:tcPr marL="96897" marR="96897" marT="48449" marB="48449" anchor="ctr">
                    <a:solidFill>
                      <a:schemeClr val="accent2">
                        <a:lumMod val="20000"/>
                        <a:lumOff val="80000"/>
                      </a:schemeClr>
                    </a:solidFill>
                  </a:tcPr>
                </a:tc>
                <a:tc>
                  <a:txBody>
                    <a:bodyPr/>
                    <a:lstStyle/>
                    <a:p>
                      <a:pPr algn="ctr"/>
                      <a:r>
                        <a:rPr lang="en-US" sz="1900" dirty="0">
                          <a:solidFill>
                            <a:schemeClr val="tx1"/>
                          </a:solidFill>
                          <a:latin typeface="Sabon Next LT" panose="02000500000000000000" pitchFamily="2" charset="0"/>
                          <a:cs typeface="Sabon Next LT" panose="02000500000000000000" pitchFamily="2" charset="0"/>
                        </a:rPr>
                        <a:t>4.5</a:t>
                      </a:r>
                    </a:p>
                  </a:txBody>
                  <a:tcPr marL="96897" marR="96897" marT="48449" marB="48449" anchor="ctr">
                    <a:solidFill>
                      <a:schemeClr val="accent2">
                        <a:lumMod val="20000"/>
                        <a:lumOff val="80000"/>
                      </a:schemeClr>
                    </a:solidFill>
                  </a:tcPr>
                </a:tc>
                <a:tc>
                  <a:txBody>
                    <a:bodyPr/>
                    <a:lstStyle/>
                    <a:p>
                      <a:pPr algn="ctr"/>
                      <a:r>
                        <a:rPr lang="en-US" sz="1900" dirty="0">
                          <a:solidFill>
                            <a:schemeClr val="tx1"/>
                          </a:solidFill>
                          <a:latin typeface="Sabon Next LT" panose="02000500000000000000" pitchFamily="2" charset="0"/>
                          <a:cs typeface="Sabon Next LT" panose="02000500000000000000" pitchFamily="2" charset="0"/>
                        </a:rPr>
                        <a:t>2.2</a:t>
                      </a:r>
                    </a:p>
                  </a:txBody>
                  <a:tcPr marL="96897" marR="96897" marT="48449" marB="48449" anchor="ctr">
                    <a:solidFill>
                      <a:schemeClr val="accent2">
                        <a:lumMod val="20000"/>
                        <a:lumOff val="80000"/>
                      </a:schemeClr>
                    </a:solidFill>
                  </a:tcPr>
                </a:tc>
                <a:tc>
                  <a:txBody>
                    <a:bodyPr/>
                    <a:lstStyle/>
                    <a:p>
                      <a:pPr algn="ctr"/>
                      <a:r>
                        <a:rPr lang="en-US" sz="1900" dirty="0">
                          <a:solidFill>
                            <a:schemeClr val="tx1"/>
                          </a:solidFill>
                          <a:latin typeface="Sabon Next LT" panose="02000500000000000000" pitchFamily="2" charset="0"/>
                          <a:cs typeface="Sabon Next LT" panose="02000500000000000000" pitchFamily="2" charset="0"/>
                        </a:rPr>
                        <a:t>1.7</a:t>
                      </a:r>
                    </a:p>
                  </a:txBody>
                  <a:tcPr marL="96897" marR="96897" marT="48449" marB="48449" anchor="ctr">
                    <a:solidFill>
                      <a:schemeClr val="accent2">
                        <a:lumMod val="20000"/>
                        <a:lumOff val="80000"/>
                      </a:schemeClr>
                    </a:solidFill>
                  </a:tcPr>
                </a:tc>
                <a:tc>
                  <a:txBody>
                    <a:bodyPr/>
                    <a:lstStyle/>
                    <a:p>
                      <a:pPr algn="ctr"/>
                      <a:r>
                        <a:rPr lang="en-US" sz="1900" dirty="0">
                          <a:solidFill>
                            <a:schemeClr val="tx1"/>
                          </a:solidFill>
                          <a:latin typeface="Sabon Next LT" panose="02000500000000000000" pitchFamily="2" charset="0"/>
                          <a:cs typeface="Sabon Next LT" panose="02000500000000000000" pitchFamily="2" charset="0"/>
                        </a:rPr>
                        <a:t>7.0</a:t>
                      </a:r>
                    </a:p>
                  </a:txBody>
                  <a:tcPr marL="96897" marR="96897" marT="48449" marB="48449" anchor="ctr">
                    <a:solidFill>
                      <a:schemeClr val="accent2">
                        <a:lumMod val="20000"/>
                        <a:lumOff val="80000"/>
                      </a:schemeClr>
                    </a:solidFill>
                  </a:tcPr>
                </a:tc>
                <a:extLst>
                  <a:ext uri="{0D108BD9-81ED-4DB2-BD59-A6C34878D82A}">
                    <a16:rowId xmlns:a16="http://schemas.microsoft.com/office/drawing/2014/main" val="380950325"/>
                  </a:ext>
                </a:extLst>
              </a:tr>
            </a:tbl>
          </a:graphicData>
        </a:graphic>
      </p:graphicFrame>
      <p:sp>
        <p:nvSpPr>
          <p:cNvPr id="7" name="Footer Placeholder 6">
            <a:extLst>
              <a:ext uri="{FF2B5EF4-FFF2-40B4-BE49-F238E27FC236}">
                <a16:creationId xmlns:a16="http://schemas.microsoft.com/office/drawing/2014/main" id="{3A122237-B06F-5E42-B051-D7859FC21D7D}"/>
              </a:ext>
            </a:extLst>
          </p:cNvPr>
          <p:cNvSpPr>
            <a:spLocks noGrp="1"/>
          </p:cNvSpPr>
          <p:nvPr>
            <p:ph type="ftr" sz="quarter" idx="11"/>
          </p:nvPr>
        </p:nvSpPr>
        <p:spPr/>
        <p:txBody>
          <a:bodyPr/>
          <a:lstStyle/>
          <a:p>
            <a:r>
              <a:rPr lang="en-US"/>
              <a:t>Presentation title</a:t>
            </a:r>
            <a:endParaRPr lang="en-US" dirty="0"/>
          </a:p>
        </p:txBody>
      </p:sp>
      <p:sp>
        <p:nvSpPr>
          <p:cNvPr id="8" name="Slide Number Placeholder 7">
            <a:extLst>
              <a:ext uri="{FF2B5EF4-FFF2-40B4-BE49-F238E27FC236}">
                <a16:creationId xmlns:a16="http://schemas.microsoft.com/office/drawing/2014/main" id="{AECF22D2-2B16-C40D-AA90-609B5CD08B3D}"/>
              </a:ext>
            </a:extLst>
          </p:cNvPr>
          <p:cNvSpPr>
            <a:spLocks noGrp="1"/>
          </p:cNvSpPr>
          <p:nvPr>
            <p:ph type="sldNum" sz="quarter" idx="12"/>
          </p:nvPr>
        </p:nvSpPr>
        <p:spPr/>
        <p:txBody>
          <a:bodyPr/>
          <a:lstStyle/>
          <a:p>
            <a:fld id="{48F63A3B-78C7-47BE-AE5E-E10140E04643}" type="slidenum">
              <a:rPr lang="en-US" smtClean="0"/>
              <a:t>48</a:t>
            </a:fld>
            <a:endParaRPr lang="en-US" dirty="0"/>
          </a:p>
        </p:txBody>
      </p:sp>
    </p:spTree>
    <p:extLst>
      <p:ext uri="{BB962C8B-B14F-4D97-AF65-F5344CB8AC3E}">
        <p14:creationId xmlns:p14="http://schemas.microsoft.com/office/powerpoint/2010/main" val="288647473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E8954-9BCB-7FD9-A210-38DC54382D45}"/>
              </a:ext>
            </a:extLst>
          </p:cNvPr>
          <p:cNvSpPr>
            <a:spLocks noGrp="1"/>
          </p:cNvSpPr>
          <p:nvPr>
            <p:ph type="title"/>
          </p:nvPr>
        </p:nvSpPr>
        <p:spPr/>
        <p:txBody>
          <a:bodyPr/>
          <a:lstStyle/>
          <a:p>
            <a:r>
              <a:rPr lang="en-US" dirty="0"/>
              <a:t>BUSINESS OPPORTUNITIES ARE LIKE BUSES. THERE'S ALWAYS ANOTHER ONE COMING.</a:t>
            </a:r>
          </a:p>
        </p:txBody>
      </p:sp>
      <p:sp>
        <p:nvSpPr>
          <p:cNvPr id="6" name="Text Placeholder 5">
            <a:extLst>
              <a:ext uri="{FF2B5EF4-FFF2-40B4-BE49-F238E27FC236}">
                <a16:creationId xmlns:a16="http://schemas.microsoft.com/office/drawing/2014/main" id="{8E016EE4-D06F-BB48-F27D-14F290F0FE86}"/>
              </a:ext>
            </a:extLst>
          </p:cNvPr>
          <p:cNvSpPr>
            <a:spLocks noGrp="1"/>
          </p:cNvSpPr>
          <p:nvPr>
            <p:ph type="body" sz="quarter" idx="15"/>
          </p:nvPr>
        </p:nvSpPr>
        <p:spPr/>
        <p:txBody>
          <a:bodyPr/>
          <a:lstStyle/>
          <a:p>
            <a:r>
              <a:rPr lang="en-US" dirty="0"/>
              <a:t>“</a:t>
            </a:r>
          </a:p>
        </p:txBody>
      </p:sp>
      <p:sp>
        <p:nvSpPr>
          <p:cNvPr id="4" name="Text Placeholder 3">
            <a:extLst>
              <a:ext uri="{FF2B5EF4-FFF2-40B4-BE49-F238E27FC236}">
                <a16:creationId xmlns:a16="http://schemas.microsoft.com/office/drawing/2014/main" id="{D2BBD890-6A99-C160-C084-2916E2310718}"/>
              </a:ext>
            </a:extLst>
          </p:cNvPr>
          <p:cNvSpPr>
            <a:spLocks noGrp="1"/>
          </p:cNvSpPr>
          <p:nvPr>
            <p:ph type="body" sz="quarter" idx="13"/>
          </p:nvPr>
        </p:nvSpPr>
        <p:spPr/>
        <p:txBody>
          <a:bodyPr/>
          <a:lstStyle/>
          <a:p>
            <a:r>
              <a:rPr lang="en-US" dirty="0"/>
              <a:t>Richard Branson</a:t>
            </a:r>
          </a:p>
        </p:txBody>
      </p:sp>
      <p:sp>
        <p:nvSpPr>
          <p:cNvPr id="5" name="Text Placeholder 4">
            <a:extLst>
              <a:ext uri="{FF2B5EF4-FFF2-40B4-BE49-F238E27FC236}">
                <a16:creationId xmlns:a16="http://schemas.microsoft.com/office/drawing/2014/main" id="{EEE736C0-59DE-A4DF-7A05-6F22D48CC0D3}"/>
              </a:ext>
            </a:extLst>
          </p:cNvPr>
          <p:cNvSpPr>
            <a:spLocks noGrp="1"/>
          </p:cNvSpPr>
          <p:nvPr>
            <p:ph type="body" sz="quarter" idx="14"/>
          </p:nvPr>
        </p:nvSpPr>
        <p:spPr/>
        <p:txBody>
          <a:bodyPr/>
          <a:lstStyle/>
          <a:p>
            <a:r>
              <a:rPr lang="en-US" dirty="0"/>
              <a:t>”</a:t>
            </a:r>
          </a:p>
        </p:txBody>
      </p:sp>
      <p:sp>
        <p:nvSpPr>
          <p:cNvPr id="23" name="Slide Number Placeholder 22">
            <a:extLst>
              <a:ext uri="{FF2B5EF4-FFF2-40B4-BE49-F238E27FC236}">
                <a16:creationId xmlns:a16="http://schemas.microsoft.com/office/drawing/2014/main" id="{94FF72B7-0438-3641-5939-75128934B0DF}"/>
              </a:ext>
            </a:extLst>
          </p:cNvPr>
          <p:cNvSpPr>
            <a:spLocks noGrp="1"/>
          </p:cNvSpPr>
          <p:nvPr>
            <p:ph type="sldNum" sz="quarter" idx="12"/>
          </p:nvPr>
        </p:nvSpPr>
        <p:spPr/>
        <p:txBody>
          <a:bodyPr/>
          <a:lstStyle/>
          <a:p>
            <a:fld id="{48F63A3B-78C7-47BE-AE5E-E10140E04643}" type="slidenum">
              <a:rPr lang="en-US" smtClean="0"/>
              <a:t>49</a:t>
            </a:fld>
            <a:endParaRPr lang="en-US" dirty="0"/>
          </a:p>
        </p:txBody>
      </p:sp>
    </p:spTree>
    <p:extLst>
      <p:ext uri="{BB962C8B-B14F-4D97-AF65-F5344CB8AC3E}">
        <p14:creationId xmlns:p14="http://schemas.microsoft.com/office/powerpoint/2010/main" val="6856810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00A0C1-85DC-0993-87CB-312BA555597C}"/>
              </a:ext>
            </a:extLst>
          </p:cNvPr>
          <p:cNvSpPr>
            <a:spLocks noGrp="1"/>
          </p:cNvSpPr>
          <p:nvPr>
            <p:ph type="title"/>
          </p:nvPr>
        </p:nvSpPr>
        <p:spPr/>
        <p:txBody>
          <a:bodyPr/>
          <a:lstStyle/>
          <a:p>
            <a:r>
              <a:rPr lang="en-US" dirty="0"/>
              <a:t>GPT/RNN/LLM</a:t>
            </a:r>
          </a:p>
        </p:txBody>
      </p:sp>
      <p:sp>
        <p:nvSpPr>
          <p:cNvPr id="3" name="Content Placeholder 2">
            <a:extLst>
              <a:ext uri="{FF2B5EF4-FFF2-40B4-BE49-F238E27FC236}">
                <a16:creationId xmlns:a16="http://schemas.microsoft.com/office/drawing/2014/main" id="{34C75DEB-8B10-4D53-D96A-647C59EA702F}"/>
              </a:ext>
            </a:extLst>
          </p:cNvPr>
          <p:cNvSpPr>
            <a:spLocks noGrp="1"/>
          </p:cNvSpPr>
          <p:nvPr>
            <p:ph idx="1"/>
          </p:nvPr>
        </p:nvSpPr>
        <p:spPr/>
        <p:txBody>
          <a:bodyPr vert="horz" lIns="91440" tIns="45720" rIns="91440" bIns="45720" rtlCol="0" anchor="t">
            <a:normAutofit/>
          </a:bodyPr>
          <a:lstStyle/>
          <a:p>
            <a:r>
              <a:rPr lang="en-US" dirty="0"/>
              <a:t>GPT - </a:t>
            </a:r>
            <a:r>
              <a:rPr lang="en-US" dirty="0">
                <a:ea typeface="+mj-lt"/>
                <a:cs typeface="+mj-lt"/>
              </a:rPr>
              <a:t>Generative Pre-trained Transformer, a type of neural network architecture based on the Transformer.</a:t>
            </a:r>
          </a:p>
          <a:p>
            <a:pPr>
              <a:buClr>
                <a:srgbClr val="8AD0D6"/>
              </a:buClr>
            </a:pPr>
            <a:r>
              <a:rPr lang="en-US" dirty="0">
                <a:ea typeface="+mj-lt"/>
                <a:cs typeface="+mj-lt"/>
              </a:rPr>
              <a:t>Transformers are designed to process sequential input data, such as natural language, similar to recurrent neural networks (RNNs), to support tasks such as translation and text summarization. </a:t>
            </a:r>
          </a:p>
          <a:p>
            <a:pPr>
              <a:buClr>
                <a:srgbClr val="8AD0D6"/>
              </a:buClr>
            </a:pPr>
            <a:r>
              <a:rPr lang="en-US" dirty="0">
                <a:ea typeface="+mj-lt"/>
                <a:cs typeface="+mj-lt"/>
              </a:rPr>
              <a:t>Transformers, unlike RNNs, process the entire input all at once.</a:t>
            </a:r>
            <a:endParaRPr lang="en-US">
              <a:ea typeface="+mj-lt"/>
              <a:cs typeface="+mj-lt"/>
            </a:endParaRPr>
          </a:p>
          <a:p>
            <a:pPr>
              <a:buClr>
                <a:srgbClr val="8AD0D6"/>
              </a:buClr>
            </a:pPr>
            <a:endParaRPr lang="en-US" dirty="0"/>
          </a:p>
          <a:p>
            <a:pPr>
              <a:buClr>
                <a:srgbClr val="8AD0D6"/>
              </a:buClr>
            </a:pPr>
            <a:r>
              <a:rPr lang="en-US" dirty="0"/>
              <a:t>LLM = Large Language Model</a:t>
            </a:r>
          </a:p>
        </p:txBody>
      </p:sp>
    </p:spTree>
    <p:extLst>
      <p:ext uri="{BB962C8B-B14F-4D97-AF65-F5344CB8AC3E}">
        <p14:creationId xmlns:p14="http://schemas.microsoft.com/office/powerpoint/2010/main" val="41813753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7C09F16-6D23-666F-6800-8FC697831948}"/>
              </a:ext>
            </a:extLst>
          </p:cNvPr>
          <p:cNvSpPr>
            <a:spLocks noGrp="1"/>
          </p:cNvSpPr>
          <p:nvPr>
            <p:ph type="title"/>
          </p:nvPr>
        </p:nvSpPr>
        <p:spPr/>
        <p:txBody>
          <a:bodyPr/>
          <a:lstStyle/>
          <a:p>
            <a:r>
              <a:rPr lang="en-US" dirty="0"/>
              <a:t>MEET OUR TEAM</a:t>
            </a:r>
          </a:p>
        </p:txBody>
      </p:sp>
      <p:sp>
        <p:nvSpPr>
          <p:cNvPr id="73" name="Footer Placeholder 72">
            <a:extLst>
              <a:ext uri="{FF2B5EF4-FFF2-40B4-BE49-F238E27FC236}">
                <a16:creationId xmlns:a16="http://schemas.microsoft.com/office/drawing/2014/main" id="{253AA363-0A91-5CE9-7764-DD7813D6BF70}"/>
              </a:ext>
            </a:extLst>
          </p:cNvPr>
          <p:cNvSpPr>
            <a:spLocks noGrp="1"/>
          </p:cNvSpPr>
          <p:nvPr>
            <p:ph type="ftr" sz="quarter" idx="11"/>
          </p:nvPr>
        </p:nvSpPr>
        <p:spPr/>
        <p:txBody>
          <a:bodyPr/>
          <a:lstStyle/>
          <a:p>
            <a:r>
              <a:rPr lang="en-US"/>
              <a:t>Presentation title</a:t>
            </a:r>
            <a:endParaRPr lang="en-US" dirty="0"/>
          </a:p>
        </p:txBody>
      </p:sp>
      <p:sp>
        <p:nvSpPr>
          <p:cNvPr id="74" name="Slide Number Placeholder 73">
            <a:extLst>
              <a:ext uri="{FF2B5EF4-FFF2-40B4-BE49-F238E27FC236}">
                <a16:creationId xmlns:a16="http://schemas.microsoft.com/office/drawing/2014/main" id="{B964C6B0-844C-A964-2B74-46CF893E1381}"/>
              </a:ext>
            </a:extLst>
          </p:cNvPr>
          <p:cNvSpPr>
            <a:spLocks noGrp="1"/>
          </p:cNvSpPr>
          <p:nvPr>
            <p:ph type="sldNum" sz="quarter" idx="12"/>
          </p:nvPr>
        </p:nvSpPr>
        <p:spPr/>
        <p:txBody>
          <a:bodyPr/>
          <a:lstStyle/>
          <a:p>
            <a:fld id="{48F63A3B-78C7-47BE-AE5E-E10140E04643}" type="slidenum">
              <a:rPr lang="en-US" smtClean="0"/>
              <a:pPr/>
              <a:t>50</a:t>
            </a:fld>
            <a:endParaRPr lang="en-US" dirty="0"/>
          </a:p>
        </p:txBody>
      </p:sp>
      <p:pic>
        <p:nvPicPr>
          <p:cNvPr id="16" name="Picture Placeholder 15" descr="Team member headshot">
            <a:extLst>
              <a:ext uri="{FF2B5EF4-FFF2-40B4-BE49-F238E27FC236}">
                <a16:creationId xmlns:a16="http://schemas.microsoft.com/office/drawing/2014/main" id="{53DF829E-A1C4-421E-3B50-ABC29F74AD7E}"/>
              </a:ext>
            </a:extLst>
          </p:cNvPr>
          <p:cNvPicPr>
            <a:picLocks noGrp="1" noChangeAspect="1"/>
          </p:cNvPicPr>
          <p:nvPr>
            <p:ph type="pic" sz="quarter" idx="13"/>
          </p:nvPr>
        </p:nvPicPr>
        <p:blipFill rotWithShape="1">
          <a:blip r:embed="rId2"/>
          <a:srcRect/>
          <a:stretch/>
        </p:blipFill>
        <p:spPr/>
      </p:pic>
      <p:sp>
        <p:nvSpPr>
          <p:cNvPr id="2" name="Text Placeholder 1">
            <a:extLst>
              <a:ext uri="{FF2B5EF4-FFF2-40B4-BE49-F238E27FC236}">
                <a16:creationId xmlns:a16="http://schemas.microsoft.com/office/drawing/2014/main" id="{B2AF69D5-AD7B-521D-22B1-50D8A24356AC}"/>
              </a:ext>
            </a:extLst>
          </p:cNvPr>
          <p:cNvSpPr>
            <a:spLocks noGrp="1"/>
          </p:cNvSpPr>
          <p:nvPr>
            <p:ph type="body" sz="quarter" idx="14"/>
          </p:nvPr>
        </p:nvSpPr>
        <p:spPr/>
        <p:txBody>
          <a:bodyPr/>
          <a:lstStyle/>
          <a:p>
            <a:r>
              <a:rPr lang="en-US" dirty="0"/>
              <a:t>TAKUMA HAYASHI</a:t>
            </a:r>
          </a:p>
        </p:txBody>
      </p:sp>
      <p:sp>
        <p:nvSpPr>
          <p:cNvPr id="5" name="Text Placeholder 4">
            <a:extLst>
              <a:ext uri="{FF2B5EF4-FFF2-40B4-BE49-F238E27FC236}">
                <a16:creationId xmlns:a16="http://schemas.microsoft.com/office/drawing/2014/main" id="{91128191-45A5-DEA1-F978-421F83D5E664}"/>
              </a:ext>
            </a:extLst>
          </p:cNvPr>
          <p:cNvSpPr>
            <a:spLocks noGrp="1"/>
          </p:cNvSpPr>
          <p:nvPr>
            <p:ph type="body" sz="quarter" idx="15"/>
          </p:nvPr>
        </p:nvSpPr>
        <p:spPr/>
        <p:txBody>
          <a:bodyPr/>
          <a:lstStyle/>
          <a:p>
            <a:r>
              <a:rPr lang="en-US" dirty="0"/>
              <a:t>President</a:t>
            </a:r>
          </a:p>
        </p:txBody>
      </p:sp>
      <p:pic>
        <p:nvPicPr>
          <p:cNvPr id="18" name="Picture Placeholder 17" descr="Team member headshot">
            <a:extLst>
              <a:ext uri="{FF2B5EF4-FFF2-40B4-BE49-F238E27FC236}">
                <a16:creationId xmlns:a16="http://schemas.microsoft.com/office/drawing/2014/main" id="{E5C9C66F-AADD-4ED0-1C1D-B85BA2731ECA}"/>
              </a:ext>
            </a:extLst>
          </p:cNvPr>
          <p:cNvPicPr>
            <a:picLocks noGrp="1" noChangeAspect="1"/>
          </p:cNvPicPr>
          <p:nvPr>
            <p:ph type="pic" sz="quarter" idx="17"/>
          </p:nvPr>
        </p:nvPicPr>
        <p:blipFill rotWithShape="1">
          <a:blip r:embed="rId3" cstate="screen">
            <a:extLst>
              <a:ext uri="{28A0092B-C50C-407E-A947-70E740481C1C}">
                <a14:useLocalDpi xmlns:a14="http://schemas.microsoft.com/office/drawing/2010/main"/>
              </a:ext>
            </a:extLst>
          </a:blip>
          <a:srcRect l="119" r="119"/>
          <a:stretch/>
        </p:blipFill>
        <p:spPr/>
      </p:pic>
      <p:sp>
        <p:nvSpPr>
          <p:cNvPr id="6" name="Text Placeholder 5">
            <a:extLst>
              <a:ext uri="{FF2B5EF4-FFF2-40B4-BE49-F238E27FC236}">
                <a16:creationId xmlns:a16="http://schemas.microsoft.com/office/drawing/2014/main" id="{EEF6A845-F328-1053-A365-3DA9CBAF9BA4}"/>
              </a:ext>
            </a:extLst>
          </p:cNvPr>
          <p:cNvSpPr>
            <a:spLocks noGrp="1"/>
          </p:cNvSpPr>
          <p:nvPr>
            <p:ph type="body" sz="quarter" idx="16"/>
          </p:nvPr>
        </p:nvSpPr>
        <p:spPr/>
        <p:txBody>
          <a:bodyPr/>
          <a:lstStyle/>
          <a:p>
            <a:r>
              <a:rPr lang="en-US" dirty="0"/>
              <a:t>MIRJAM NILSSON</a:t>
            </a:r>
          </a:p>
        </p:txBody>
      </p:sp>
      <p:sp>
        <p:nvSpPr>
          <p:cNvPr id="8" name="Text Placeholder 7">
            <a:extLst>
              <a:ext uri="{FF2B5EF4-FFF2-40B4-BE49-F238E27FC236}">
                <a16:creationId xmlns:a16="http://schemas.microsoft.com/office/drawing/2014/main" id="{F46AF003-A457-D7E6-F39B-1A85A426A3E5}"/>
              </a:ext>
            </a:extLst>
          </p:cNvPr>
          <p:cNvSpPr>
            <a:spLocks noGrp="1"/>
          </p:cNvSpPr>
          <p:nvPr>
            <p:ph type="body" sz="quarter" idx="18"/>
          </p:nvPr>
        </p:nvSpPr>
        <p:spPr/>
        <p:txBody>
          <a:bodyPr/>
          <a:lstStyle/>
          <a:p>
            <a:r>
              <a:rPr lang="en-US" dirty="0"/>
              <a:t>Chief Executive Officer</a:t>
            </a:r>
          </a:p>
        </p:txBody>
      </p:sp>
      <p:pic>
        <p:nvPicPr>
          <p:cNvPr id="20" name="Picture Placeholder 19" descr="Team member headshot">
            <a:extLst>
              <a:ext uri="{FF2B5EF4-FFF2-40B4-BE49-F238E27FC236}">
                <a16:creationId xmlns:a16="http://schemas.microsoft.com/office/drawing/2014/main" id="{886BA800-53E3-4B2D-1E62-F03543D34994}"/>
              </a:ext>
            </a:extLst>
          </p:cNvPr>
          <p:cNvPicPr>
            <a:picLocks noGrp="1" noChangeAspect="1"/>
          </p:cNvPicPr>
          <p:nvPr>
            <p:ph type="pic" sz="quarter" idx="20"/>
          </p:nvPr>
        </p:nvPicPr>
        <p:blipFill rotWithShape="1">
          <a:blip r:embed="rId4" cstate="screen">
            <a:extLst>
              <a:ext uri="{28A0092B-C50C-407E-A947-70E740481C1C}">
                <a14:useLocalDpi xmlns:a14="http://schemas.microsoft.com/office/drawing/2010/main"/>
              </a:ext>
            </a:extLst>
          </a:blip>
          <a:srcRect t="31" b="31"/>
          <a:stretch/>
        </p:blipFill>
        <p:spPr/>
      </p:pic>
      <p:sp>
        <p:nvSpPr>
          <p:cNvPr id="9" name="Text Placeholder 8">
            <a:extLst>
              <a:ext uri="{FF2B5EF4-FFF2-40B4-BE49-F238E27FC236}">
                <a16:creationId xmlns:a16="http://schemas.microsoft.com/office/drawing/2014/main" id="{0A413FDF-11CF-6B9B-871F-ED1ED06E76B9}"/>
              </a:ext>
            </a:extLst>
          </p:cNvPr>
          <p:cNvSpPr>
            <a:spLocks noGrp="1"/>
          </p:cNvSpPr>
          <p:nvPr>
            <p:ph type="body" sz="quarter" idx="19"/>
          </p:nvPr>
        </p:nvSpPr>
        <p:spPr/>
        <p:txBody>
          <a:bodyPr/>
          <a:lstStyle/>
          <a:p>
            <a:r>
              <a:rPr lang="en-US" dirty="0"/>
              <a:t>FLORA BERGGREN​</a:t>
            </a:r>
          </a:p>
        </p:txBody>
      </p:sp>
      <p:sp>
        <p:nvSpPr>
          <p:cNvPr id="11" name="Text Placeholder 10">
            <a:extLst>
              <a:ext uri="{FF2B5EF4-FFF2-40B4-BE49-F238E27FC236}">
                <a16:creationId xmlns:a16="http://schemas.microsoft.com/office/drawing/2014/main" id="{B3CED26D-9022-0D83-FB0D-E3471E6F7ECE}"/>
              </a:ext>
            </a:extLst>
          </p:cNvPr>
          <p:cNvSpPr>
            <a:spLocks noGrp="1"/>
          </p:cNvSpPr>
          <p:nvPr>
            <p:ph type="body" sz="quarter" idx="21"/>
          </p:nvPr>
        </p:nvSpPr>
        <p:spPr/>
        <p:txBody>
          <a:bodyPr/>
          <a:lstStyle/>
          <a:p>
            <a:r>
              <a:rPr lang="en-US" dirty="0"/>
              <a:t>Chief Operations Officer</a:t>
            </a:r>
          </a:p>
        </p:txBody>
      </p:sp>
      <p:pic>
        <p:nvPicPr>
          <p:cNvPr id="22" name="Picture Placeholder 21" descr="Team member headshot">
            <a:extLst>
              <a:ext uri="{FF2B5EF4-FFF2-40B4-BE49-F238E27FC236}">
                <a16:creationId xmlns:a16="http://schemas.microsoft.com/office/drawing/2014/main" id="{CF9A94E1-4A49-F134-498B-3886D8C21B47}"/>
              </a:ext>
            </a:extLst>
          </p:cNvPr>
          <p:cNvPicPr>
            <a:picLocks noGrp="1" noChangeAspect="1"/>
          </p:cNvPicPr>
          <p:nvPr>
            <p:ph type="pic" sz="quarter" idx="23"/>
          </p:nvPr>
        </p:nvPicPr>
        <p:blipFill rotWithShape="1">
          <a:blip r:embed="rId5" cstate="screen">
            <a:extLst>
              <a:ext uri="{28A0092B-C50C-407E-A947-70E740481C1C}">
                <a14:useLocalDpi xmlns:a14="http://schemas.microsoft.com/office/drawing/2010/main"/>
              </a:ext>
            </a:extLst>
          </a:blip>
          <a:srcRect t="31" b="31"/>
          <a:stretch/>
        </p:blipFill>
        <p:spPr/>
      </p:pic>
      <p:sp>
        <p:nvSpPr>
          <p:cNvPr id="12" name="Text Placeholder 11">
            <a:extLst>
              <a:ext uri="{FF2B5EF4-FFF2-40B4-BE49-F238E27FC236}">
                <a16:creationId xmlns:a16="http://schemas.microsoft.com/office/drawing/2014/main" id="{518301B7-15C5-E184-096F-BF82F42163C2}"/>
              </a:ext>
            </a:extLst>
          </p:cNvPr>
          <p:cNvSpPr>
            <a:spLocks noGrp="1"/>
          </p:cNvSpPr>
          <p:nvPr>
            <p:ph type="body" sz="quarter" idx="22"/>
          </p:nvPr>
        </p:nvSpPr>
        <p:spPr/>
        <p:txBody>
          <a:bodyPr/>
          <a:lstStyle/>
          <a:p>
            <a:r>
              <a:rPr lang="en-US" dirty="0"/>
              <a:t>RAJESH SANTOSHI​</a:t>
            </a:r>
          </a:p>
        </p:txBody>
      </p:sp>
      <p:sp>
        <p:nvSpPr>
          <p:cNvPr id="14" name="Text Placeholder 13">
            <a:extLst>
              <a:ext uri="{FF2B5EF4-FFF2-40B4-BE49-F238E27FC236}">
                <a16:creationId xmlns:a16="http://schemas.microsoft.com/office/drawing/2014/main" id="{DD57FB11-65D1-6B1C-8D88-F932BF765A7C}"/>
              </a:ext>
            </a:extLst>
          </p:cNvPr>
          <p:cNvSpPr>
            <a:spLocks noGrp="1"/>
          </p:cNvSpPr>
          <p:nvPr>
            <p:ph type="body" sz="quarter" idx="24"/>
          </p:nvPr>
        </p:nvSpPr>
        <p:spPr/>
        <p:txBody>
          <a:bodyPr/>
          <a:lstStyle/>
          <a:p>
            <a:r>
              <a:rPr lang="en-US" dirty="0"/>
              <a:t>VP Marketing</a:t>
            </a:r>
          </a:p>
        </p:txBody>
      </p:sp>
    </p:spTree>
    <p:extLst>
      <p:ext uri="{BB962C8B-B14F-4D97-AF65-F5344CB8AC3E}">
        <p14:creationId xmlns:p14="http://schemas.microsoft.com/office/powerpoint/2010/main" val="201193018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7C09F16-6D23-666F-6800-8FC697831948}"/>
              </a:ext>
            </a:extLst>
          </p:cNvPr>
          <p:cNvSpPr>
            <a:spLocks noGrp="1"/>
          </p:cNvSpPr>
          <p:nvPr>
            <p:ph type="title"/>
          </p:nvPr>
        </p:nvSpPr>
        <p:spPr/>
        <p:txBody>
          <a:bodyPr/>
          <a:lstStyle/>
          <a:p>
            <a:r>
              <a:rPr lang="en-US" dirty="0"/>
              <a:t>MEET OUR Extended TEAM</a:t>
            </a:r>
          </a:p>
        </p:txBody>
      </p:sp>
      <p:sp>
        <p:nvSpPr>
          <p:cNvPr id="218" name="Slide Number Placeholder 217">
            <a:extLst>
              <a:ext uri="{FF2B5EF4-FFF2-40B4-BE49-F238E27FC236}">
                <a16:creationId xmlns:a16="http://schemas.microsoft.com/office/drawing/2014/main" id="{C29F391A-4647-2731-26B5-3B262D8730A1}"/>
              </a:ext>
            </a:extLst>
          </p:cNvPr>
          <p:cNvSpPr>
            <a:spLocks noGrp="1"/>
          </p:cNvSpPr>
          <p:nvPr>
            <p:ph type="sldNum" sz="quarter" idx="12"/>
          </p:nvPr>
        </p:nvSpPr>
        <p:spPr/>
        <p:txBody>
          <a:bodyPr/>
          <a:lstStyle/>
          <a:p>
            <a:fld id="{48F63A3B-78C7-47BE-AE5E-E10140E04643}" type="slidenum">
              <a:rPr lang="en-US" smtClean="0"/>
              <a:pPr/>
              <a:t>51</a:t>
            </a:fld>
            <a:endParaRPr lang="en-US" dirty="0"/>
          </a:p>
        </p:txBody>
      </p:sp>
      <p:pic>
        <p:nvPicPr>
          <p:cNvPr id="127" name="Picture Placeholder 126" descr="Team member headshot">
            <a:extLst>
              <a:ext uri="{FF2B5EF4-FFF2-40B4-BE49-F238E27FC236}">
                <a16:creationId xmlns:a16="http://schemas.microsoft.com/office/drawing/2014/main" id="{647C05DC-04F0-1158-3AA5-BF470126B98D}"/>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a:ext>
            </a:extLst>
          </a:blip>
          <a:srcRect t="73" b="73"/>
          <a:stretch/>
        </p:blipFill>
        <p:spPr/>
      </p:pic>
      <p:sp>
        <p:nvSpPr>
          <p:cNvPr id="2" name="Text Placeholder 1">
            <a:extLst>
              <a:ext uri="{FF2B5EF4-FFF2-40B4-BE49-F238E27FC236}">
                <a16:creationId xmlns:a16="http://schemas.microsoft.com/office/drawing/2014/main" id="{B2AF69D5-AD7B-521D-22B1-50D8A24356AC}"/>
              </a:ext>
            </a:extLst>
          </p:cNvPr>
          <p:cNvSpPr>
            <a:spLocks noGrp="1"/>
          </p:cNvSpPr>
          <p:nvPr>
            <p:ph type="body" sz="quarter" idx="14"/>
          </p:nvPr>
        </p:nvSpPr>
        <p:spPr/>
        <p:txBody>
          <a:bodyPr/>
          <a:lstStyle/>
          <a:p>
            <a:r>
              <a:rPr lang="en-US" dirty="0"/>
              <a:t>TAKUMA HAYASHI</a:t>
            </a:r>
          </a:p>
        </p:txBody>
      </p:sp>
      <p:sp>
        <p:nvSpPr>
          <p:cNvPr id="5" name="Text Placeholder 4">
            <a:extLst>
              <a:ext uri="{FF2B5EF4-FFF2-40B4-BE49-F238E27FC236}">
                <a16:creationId xmlns:a16="http://schemas.microsoft.com/office/drawing/2014/main" id="{91128191-45A5-DEA1-F978-421F83D5E664}"/>
              </a:ext>
            </a:extLst>
          </p:cNvPr>
          <p:cNvSpPr>
            <a:spLocks noGrp="1"/>
          </p:cNvSpPr>
          <p:nvPr>
            <p:ph type="body" sz="quarter" idx="15"/>
          </p:nvPr>
        </p:nvSpPr>
        <p:spPr/>
        <p:txBody>
          <a:bodyPr/>
          <a:lstStyle/>
          <a:p>
            <a:r>
              <a:rPr lang="en-US" dirty="0"/>
              <a:t>President</a:t>
            </a:r>
          </a:p>
        </p:txBody>
      </p:sp>
      <p:pic>
        <p:nvPicPr>
          <p:cNvPr id="135" name="Picture Placeholder 134" descr="Team member headshot">
            <a:extLst>
              <a:ext uri="{FF2B5EF4-FFF2-40B4-BE49-F238E27FC236}">
                <a16:creationId xmlns:a16="http://schemas.microsoft.com/office/drawing/2014/main" id="{53CE1A7F-C303-6378-F7D9-285999C320CB}"/>
              </a:ext>
            </a:extLst>
          </p:cNvPr>
          <p:cNvPicPr>
            <a:picLocks noGrp="1" noChangeAspect="1"/>
          </p:cNvPicPr>
          <p:nvPr>
            <p:ph type="pic" sz="quarter" idx="25"/>
          </p:nvPr>
        </p:nvPicPr>
        <p:blipFill rotWithShape="1">
          <a:blip r:embed="rId3" cstate="screen">
            <a:extLst>
              <a:ext uri="{28A0092B-C50C-407E-A947-70E740481C1C}">
                <a14:useLocalDpi xmlns:a14="http://schemas.microsoft.com/office/drawing/2010/main"/>
              </a:ext>
            </a:extLst>
          </a:blip>
          <a:srcRect l="45" r="45"/>
          <a:stretch/>
        </p:blipFill>
        <p:spPr/>
      </p:pic>
      <p:sp>
        <p:nvSpPr>
          <p:cNvPr id="159" name="Text Placeholder 158">
            <a:extLst>
              <a:ext uri="{FF2B5EF4-FFF2-40B4-BE49-F238E27FC236}">
                <a16:creationId xmlns:a16="http://schemas.microsoft.com/office/drawing/2014/main" id="{F269F917-64D7-CDF3-D985-799AE9C3B794}"/>
              </a:ext>
            </a:extLst>
          </p:cNvPr>
          <p:cNvSpPr>
            <a:spLocks noGrp="1"/>
          </p:cNvSpPr>
          <p:nvPr>
            <p:ph type="body" sz="quarter" idx="29"/>
          </p:nvPr>
        </p:nvSpPr>
        <p:spPr/>
        <p:txBody>
          <a:bodyPr/>
          <a:lstStyle/>
          <a:p>
            <a:r>
              <a:rPr lang="en-US" dirty="0"/>
              <a:t>GRAHAM BARNES</a:t>
            </a:r>
          </a:p>
        </p:txBody>
      </p:sp>
      <p:sp>
        <p:nvSpPr>
          <p:cNvPr id="160" name="Text Placeholder 159">
            <a:extLst>
              <a:ext uri="{FF2B5EF4-FFF2-40B4-BE49-F238E27FC236}">
                <a16:creationId xmlns:a16="http://schemas.microsoft.com/office/drawing/2014/main" id="{2814DD63-8543-970F-927B-E6AA56C99E6C}"/>
              </a:ext>
            </a:extLst>
          </p:cNvPr>
          <p:cNvSpPr>
            <a:spLocks noGrp="1"/>
          </p:cNvSpPr>
          <p:nvPr>
            <p:ph type="body" sz="quarter" idx="30"/>
          </p:nvPr>
        </p:nvSpPr>
        <p:spPr/>
        <p:txBody>
          <a:bodyPr/>
          <a:lstStyle/>
          <a:p>
            <a:r>
              <a:rPr lang="en-US" dirty="0"/>
              <a:t>VP Product</a:t>
            </a:r>
          </a:p>
        </p:txBody>
      </p:sp>
      <p:pic>
        <p:nvPicPr>
          <p:cNvPr id="129" name="Picture Placeholder 128" descr="Team member headshot">
            <a:extLst>
              <a:ext uri="{FF2B5EF4-FFF2-40B4-BE49-F238E27FC236}">
                <a16:creationId xmlns:a16="http://schemas.microsoft.com/office/drawing/2014/main" id="{8B3998AA-37D7-2B8A-664B-5EE240398288}"/>
              </a:ext>
            </a:extLst>
          </p:cNvPr>
          <p:cNvPicPr>
            <a:picLocks noGrp="1" noChangeAspect="1"/>
          </p:cNvPicPr>
          <p:nvPr>
            <p:ph type="pic" sz="quarter" idx="17"/>
          </p:nvPr>
        </p:nvPicPr>
        <p:blipFill rotWithShape="1">
          <a:blip r:embed="rId4" cstate="screen">
            <a:extLst>
              <a:ext uri="{28A0092B-C50C-407E-A947-70E740481C1C}">
                <a14:useLocalDpi xmlns:a14="http://schemas.microsoft.com/office/drawing/2010/main"/>
              </a:ext>
            </a:extLst>
          </a:blip>
          <a:srcRect t="145" b="145"/>
          <a:stretch/>
        </p:blipFill>
        <p:spPr/>
      </p:pic>
      <p:sp>
        <p:nvSpPr>
          <p:cNvPr id="6" name="Text Placeholder 5">
            <a:extLst>
              <a:ext uri="{FF2B5EF4-FFF2-40B4-BE49-F238E27FC236}">
                <a16:creationId xmlns:a16="http://schemas.microsoft.com/office/drawing/2014/main" id="{EEF6A845-F328-1053-A365-3DA9CBAF9BA4}"/>
              </a:ext>
            </a:extLst>
          </p:cNvPr>
          <p:cNvSpPr>
            <a:spLocks noGrp="1"/>
          </p:cNvSpPr>
          <p:nvPr>
            <p:ph type="body" sz="quarter" idx="16"/>
          </p:nvPr>
        </p:nvSpPr>
        <p:spPr/>
        <p:txBody>
          <a:bodyPr/>
          <a:lstStyle/>
          <a:p>
            <a:r>
              <a:rPr lang="en-US" dirty="0"/>
              <a:t>MIRJAM NILSSON</a:t>
            </a:r>
          </a:p>
        </p:txBody>
      </p:sp>
      <p:sp>
        <p:nvSpPr>
          <p:cNvPr id="8" name="Text Placeholder 7">
            <a:extLst>
              <a:ext uri="{FF2B5EF4-FFF2-40B4-BE49-F238E27FC236}">
                <a16:creationId xmlns:a16="http://schemas.microsoft.com/office/drawing/2014/main" id="{F46AF003-A457-D7E6-F39B-1A85A426A3E5}"/>
              </a:ext>
            </a:extLst>
          </p:cNvPr>
          <p:cNvSpPr>
            <a:spLocks noGrp="1"/>
          </p:cNvSpPr>
          <p:nvPr>
            <p:ph type="body" sz="quarter" idx="18"/>
          </p:nvPr>
        </p:nvSpPr>
        <p:spPr/>
        <p:txBody>
          <a:bodyPr/>
          <a:lstStyle/>
          <a:p>
            <a:r>
              <a:rPr lang="en-US" dirty="0"/>
              <a:t>Chief Executive Officer</a:t>
            </a:r>
          </a:p>
        </p:txBody>
      </p:sp>
      <p:pic>
        <p:nvPicPr>
          <p:cNvPr id="137" name="Picture Placeholder 136" descr="Team member headshot">
            <a:extLst>
              <a:ext uri="{FF2B5EF4-FFF2-40B4-BE49-F238E27FC236}">
                <a16:creationId xmlns:a16="http://schemas.microsoft.com/office/drawing/2014/main" id="{5C2754CD-7055-FC29-FE1C-82327C464143}"/>
              </a:ext>
            </a:extLst>
          </p:cNvPr>
          <p:cNvPicPr>
            <a:picLocks noGrp="1" noChangeAspect="1"/>
          </p:cNvPicPr>
          <p:nvPr>
            <p:ph type="pic" sz="quarter" idx="26"/>
          </p:nvPr>
        </p:nvPicPr>
        <p:blipFill rotWithShape="1">
          <a:blip r:embed="rId5" cstate="screen">
            <a:extLst>
              <a:ext uri="{28A0092B-C50C-407E-A947-70E740481C1C}">
                <a14:useLocalDpi xmlns:a14="http://schemas.microsoft.com/office/drawing/2010/main"/>
              </a:ext>
            </a:extLst>
          </a:blip>
          <a:srcRect l="45" r="45"/>
          <a:stretch/>
        </p:blipFill>
        <p:spPr/>
      </p:pic>
      <p:sp>
        <p:nvSpPr>
          <p:cNvPr id="186" name="Text Placeholder 185">
            <a:extLst>
              <a:ext uri="{FF2B5EF4-FFF2-40B4-BE49-F238E27FC236}">
                <a16:creationId xmlns:a16="http://schemas.microsoft.com/office/drawing/2014/main" id="{18835196-357D-8C96-24B5-B52A2DDEB005}"/>
              </a:ext>
            </a:extLst>
          </p:cNvPr>
          <p:cNvSpPr>
            <a:spLocks noGrp="1"/>
          </p:cNvSpPr>
          <p:nvPr>
            <p:ph type="body" sz="quarter" idx="31"/>
          </p:nvPr>
        </p:nvSpPr>
        <p:spPr/>
        <p:txBody>
          <a:bodyPr/>
          <a:lstStyle/>
          <a:p>
            <a:r>
              <a:rPr lang="en-US" dirty="0"/>
              <a:t>ROWAN MURPHY</a:t>
            </a:r>
          </a:p>
        </p:txBody>
      </p:sp>
      <p:sp>
        <p:nvSpPr>
          <p:cNvPr id="187" name="Text Placeholder 186">
            <a:extLst>
              <a:ext uri="{FF2B5EF4-FFF2-40B4-BE49-F238E27FC236}">
                <a16:creationId xmlns:a16="http://schemas.microsoft.com/office/drawing/2014/main" id="{41C11B69-21C7-3FD7-1E14-583CF5B1707B}"/>
              </a:ext>
            </a:extLst>
          </p:cNvPr>
          <p:cNvSpPr>
            <a:spLocks noGrp="1"/>
          </p:cNvSpPr>
          <p:nvPr>
            <p:ph type="body" sz="quarter" idx="32"/>
          </p:nvPr>
        </p:nvSpPr>
        <p:spPr/>
        <p:txBody>
          <a:bodyPr/>
          <a:lstStyle/>
          <a:p>
            <a:r>
              <a:rPr lang="en-US" dirty="0"/>
              <a:t>SEO Strategist</a:t>
            </a:r>
          </a:p>
        </p:txBody>
      </p:sp>
      <p:pic>
        <p:nvPicPr>
          <p:cNvPr id="131" name="Picture Placeholder 130" descr="Team member headshot">
            <a:extLst>
              <a:ext uri="{FF2B5EF4-FFF2-40B4-BE49-F238E27FC236}">
                <a16:creationId xmlns:a16="http://schemas.microsoft.com/office/drawing/2014/main" id="{2269A4E3-AE66-274F-54C8-9DD8DBA3B151}"/>
              </a:ext>
            </a:extLst>
          </p:cNvPr>
          <p:cNvPicPr>
            <a:picLocks noGrp="1" noChangeAspect="1"/>
          </p:cNvPicPr>
          <p:nvPr>
            <p:ph type="pic" sz="quarter" idx="20"/>
          </p:nvPr>
        </p:nvPicPr>
        <p:blipFill rotWithShape="1">
          <a:blip r:embed="rId6" cstate="screen">
            <a:extLst>
              <a:ext uri="{28A0092B-C50C-407E-A947-70E740481C1C}">
                <a14:useLocalDpi xmlns:a14="http://schemas.microsoft.com/office/drawing/2010/main"/>
              </a:ext>
            </a:extLst>
          </a:blip>
          <a:srcRect t="83" b="83"/>
          <a:stretch/>
        </p:blipFill>
        <p:spPr/>
      </p:pic>
      <p:sp>
        <p:nvSpPr>
          <p:cNvPr id="9" name="Text Placeholder 8">
            <a:extLst>
              <a:ext uri="{FF2B5EF4-FFF2-40B4-BE49-F238E27FC236}">
                <a16:creationId xmlns:a16="http://schemas.microsoft.com/office/drawing/2014/main" id="{0A413FDF-11CF-6B9B-871F-ED1ED06E76B9}"/>
              </a:ext>
            </a:extLst>
          </p:cNvPr>
          <p:cNvSpPr>
            <a:spLocks noGrp="1"/>
          </p:cNvSpPr>
          <p:nvPr>
            <p:ph type="body" sz="quarter" idx="19"/>
          </p:nvPr>
        </p:nvSpPr>
        <p:spPr/>
        <p:txBody>
          <a:bodyPr/>
          <a:lstStyle/>
          <a:p>
            <a:r>
              <a:rPr lang="en-US" dirty="0"/>
              <a:t>FLORA BERGGREN​</a:t>
            </a:r>
          </a:p>
        </p:txBody>
      </p:sp>
      <p:sp>
        <p:nvSpPr>
          <p:cNvPr id="11" name="Text Placeholder 10">
            <a:extLst>
              <a:ext uri="{FF2B5EF4-FFF2-40B4-BE49-F238E27FC236}">
                <a16:creationId xmlns:a16="http://schemas.microsoft.com/office/drawing/2014/main" id="{B3CED26D-9022-0D83-FB0D-E3471E6F7ECE}"/>
              </a:ext>
            </a:extLst>
          </p:cNvPr>
          <p:cNvSpPr>
            <a:spLocks noGrp="1"/>
          </p:cNvSpPr>
          <p:nvPr>
            <p:ph type="body" sz="quarter" idx="21"/>
          </p:nvPr>
        </p:nvSpPr>
        <p:spPr/>
        <p:txBody>
          <a:bodyPr/>
          <a:lstStyle/>
          <a:p>
            <a:r>
              <a:rPr lang="en-US" dirty="0"/>
              <a:t>Chief Operations Officer</a:t>
            </a:r>
          </a:p>
        </p:txBody>
      </p:sp>
      <p:pic>
        <p:nvPicPr>
          <p:cNvPr id="139" name="Picture Placeholder 138" descr="Team member headshot">
            <a:extLst>
              <a:ext uri="{FF2B5EF4-FFF2-40B4-BE49-F238E27FC236}">
                <a16:creationId xmlns:a16="http://schemas.microsoft.com/office/drawing/2014/main" id="{9A9F1D08-2372-A757-BE1E-91723DB0EBBF}"/>
              </a:ext>
            </a:extLst>
          </p:cNvPr>
          <p:cNvPicPr>
            <a:picLocks noGrp="1" noChangeAspect="1"/>
          </p:cNvPicPr>
          <p:nvPr>
            <p:ph type="pic" sz="quarter" idx="27"/>
          </p:nvPr>
        </p:nvPicPr>
        <p:blipFill rotWithShape="1">
          <a:blip r:embed="rId7" cstate="screen">
            <a:extLst>
              <a:ext uri="{28A0092B-C50C-407E-A947-70E740481C1C}">
                <a14:useLocalDpi xmlns:a14="http://schemas.microsoft.com/office/drawing/2010/main"/>
              </a:ext>
            </a:extLst>
          </a:blip>
          <a:srcRect t="80" b="80"/>
          <a:stretch/>
        </p:blipFill>
        <p:spPr/>
      </p:pic>
      <p:sp>
        <p:nvSpPr>
          <p:cNvPr id="188" name="Text Placeholder 187">
            <a:extLst>
              <a:ext uri="{FF2B5EF4-FFF2-40B4-BE49-F238E27FC236}">
                <a16:creationId xmlns:a16="http://schemas.microsoft.com/office/drawing/2014/main" id="{D362CDA4-D5CF-59E2-690B-FD99A9F4A51C}"/>
              </a:ext>
            </a:extLst>
          </p:cNvPr>
          <p:cNvSpPr>
            <a:spLocks noGrp="1"/>
          </p:cNvSpPr>
          <p:nvPr>
            <p:ph type="body" sz="quarter" idx="33"/>
          </p:nvPr>
        </p:nvSpPr>
        <p:spPr/>
        <p:txBody>
          <a:bodyPr/>
          <a:lstStyle/>
          <a:p>
            <a:r>
              <a:rPr lang="en-US" dirty="0"/>
              <a:t>ELIZABETH MOORE</a:t>
            </a:r>
          </a:p>
        </p:txBody>
      </p:sp>
      <p:sp>
        <p:nvSpPr>
          <p:cNvPr id="189" name="Text Placeholder 188">
            <a:extLst>
              <a:ext uri="{FF2B5EF4-FFF2-40B4-BE49-F238E27FC236}">
                <a16:creationId xmlns:a16="http://schemas.microsoft.com/office/drawing/2014/main" id="{D14B20BF-5DF9-3EC6-60DD-C63E039F74EC}"/>
              </a:ext>
            </a:extLst>
          </p:cNvPr>
          <p:cNvSpPr>
            <a:spLocks noGrp="1"/>
          </p:cNvSpPr>
          <p:nvPr>
            <p:ph type="body" sz="quarter" idx="34"/>
          </p:nvPr>
        </p:nvSpPr>
        <p:spPr/>
        <p:txBody>
          <a:bodyPr/>
          <a:lstStyle/>
          <a:p>
            <a:r>
              <a:rPr lang="en-US" dirty="0"/>
              <a:t>Product Designer</a:t>
            </a:r>
          </a:p>
        </p:txBody>
      </p:sp>
      <p:pic>
        <p:nvPicPr>
          <p:cNvPr id="133" name="Picture Placeholder 132" descr="Team member headshot">
            <a:extLst>
              <a:ext uri="{FF2B5EF4-FFF2-40B4-BE49-F238E27FC236}">
                <a16:creationId xmlns:a16="http://schemas.microsoft.com/office/drawing/2014/main" id="{65B0483B-CE9B-CD44-979E-DBD8145B7D30}"/>
              </a:ext>
            </a:extLst>
          </p:cNvPr>
          <p:cNvPicPr>
            <a:picLocks noGrp="1" noChangeAspect="1"/>
          </p:cNvPicPr>
          <p:nvPr>
            <p:ph type="pic" sz="quarter" idx="23"/>
          </p:nvPr>
        </p:nvPicPr>
        <p:blipFill rotWithShape="1">
          <a:blip r:embed="rId8" cstate="screen">
            <a:extLst>
              <a:ext uri="{28A0092B-C50C-407E-A947-70E740481C1C}">
                <a14:useLocalDpi xmlns:a14="http://schemas.microsoft.com/office/drawing/2010/main"/>
              </a:ext>
            </a:extLst>
          </a:blip>
          <a:srcRect t="29" b="29"/>
          <a:stretch/>
        </p:blipFill>
        <p:spPr/>
      </p:pic>
      <p:sp>
        <p:nvSpPr>
          <p:cNvPr id="12" name="Text Placeholder 11">
            <a:extLst>
              <a:ext uri="{FF2B5EF4-FFF2-40B4-BE49-F238E27FC236}">
                <a16:creationId xmlns:a16="http://schemas.microsoft.com/office/drawing/2014/main" id="{518301B7-15C5-E184-096F-BF82F42163C2}"/>
              </a:ext>
            </a:extLst>
          </p:cNvPr>
          <p:cNvSpPr>
            <a:spLocks noGrp="1"/>
          </p:cNvSpPr>
          <p:nvPr>
            <p:ph type="body" sz="quarter" idx="22"/>
          </p:nvPr>
        </p:nvSpPr>
        <p:spPr/>
        <p:txBody>
          <a:bodyPr/>
          <a:lstStyle/>
          <a:p>
            <a:r>
              <a:rPr lang="en-US" dirty="0"/>
              <a:t>RAJESH SANTOSHI​</a:t>
            </a:r>
          </a:p>
        </p:txBody>
      </p:sp>
      <p:sp>
        <p:nvSpPr>
          <p:cNvPr id="14" name="Text Placeholder 13">
            <a:extLst>
              <a:ext uri="{FF2B5EF4-FFF2-40B4-BE49-F238E27FC236}">
                <a16:creationId xmlns:a16="http://schemas.microsoft.com/office/drawing/2014/main" id="{DD57FB11-65D1-6B1C-8D88-F932BF765A7C}"/>
              </a:ext>
            </a:extLst>
          </p:cNvPr>
          <p:cNvSpPr>
            <a:spLocks noGrp="1"/>
          </p:cNvSpPr>
          <p:nvPr>
            <p:ph type="body" sz="quarter" idx="24"/>
          </p:nvPr>
        </p:nvSpPr>
        <p:spPr/>
        <p:txBody>
          <a:bodyPr/>
          <a:lstStyle/>
          <a:p>
            <a:r>
              <a:rPr lang="en-US" dirty="0"/>
              <a:t>VP Marketing</a:t>
            </a:r>
          </a:p>
        </p:txBody>
      </p:sp>
      <p:pic>
        <p:nvPicPr>
          <p:cNvPr id="141" name="Picture Placeholder 140" descr="Team member headshot">
            <a:extLst>
              <a:ext uri="{FF2B5EF4-FFF2-40B4-BE49-F238E27FC236}">
                <a16:creationId xmlns:a16="http://schemas.microsoft.com/office/drawing/2014/main" id="{9714A55E-3681-98F0-A943-50EE7A07869C}"/>
              </a:ext>
            </a:extLst>
          </p:cNvPr>
          <p:cNvPicPr>
            <a:picLocks noGrp="1" noChangeAspect="1"/>
          </p:cNvPicPr>
          <p:nvPr>
            <p:ph type="pic" sz="quarter" idx="28"/>
          </p:nvPr>
        </p:nvPicPr>
        <p:blipFill rotWithShape="1">
          <a:blip r:embed="rId9" cstate="screen">
            <a:extLst>
              <a:ext uri="{28A0092B-C50C-407E-A947-70E740481C1C}">
                <a14:useLocalDpi xmlns:a14="http://schemas.microsoft.com/office/drawing/2010/main"/>
              </a:ext>
            </a:extLst>
          </a:blip>
          <a:srcRect l="56" r="56"/>
          <a:stretch/>
        </p:blipFill>
        <p:spPr/>
      </p:pic>
      <p:sp>
        <p:nvSpPr>
          <p:cNvPr id="190" name="Text Placeholder 189">
            <a:extLst>
              <a:ext uri="{FF2B5EF4-FFF2-40B4-BE49-F238E27FC236}">
                <a16:creationId xmlns:a16="http://schemas.microsoft.com/office/drawing/2014/main" id="{6FA69800-878A-E997-C835-4A34703F2394}"/>
              </a:ext>
            </a:extLst>
          </p:cNvPr>
          <p:cNvSpPr>
            <a:spLocks noGrp="1"/>
          </p:cNvSpPr>
          <p:nvPr>
            <p:ph type="body" sz="quarter" idx="35"/>
          </p:nvPr>
        </p:nvSpPr>
        <p:spPr/>
        <p:txBody>
          <a:bodyPr/>
          <a:lstStyle/>
          <a:p>
            <a:r>
              <a:rPr lang="en-US" dirty="0"/>
              <a:t>ROBIN KLINE</a:t>
            </a:r>
          </a:p>
        </p:txBody>
      </p:sp>
      <p:sp>
        <p:nvSpPr>
          <p:cNvPr id="191" name="Text Placeholder 190">
            <a:extLst>
              <a:ext uri="{FF2B5EF4-FFF2-40B4-BE49-F238E27FC236}">
                <a16:creationId xmlns:a16="http://schemas.microsoft.com/office/drawing/2014/main" id="{231555FC-0BA5-3E6F-7FCB-66878580BB2C}"/>
              </a:ext>
            </a:extLst>
          </p:cNvPr>
          <p:cNvSpPr>
            <a:spLocks noGrp="1"/>
          </p:cNvSpPr>
          <p:nvPr>
            <p:ph type="body" sz="quarter" idx="36"/>
          </p:nvPr>
        </p:nvSpPr>
        <p:spPr/>
        <p:txBody>
          <a:bodyPr/>
          <a:lstStyle/>
          <a:p>
            <a:r>
              <a:rPr lang="en-US" dirty="0"/>
              <a:t>Content Developer</a:t>
            </a:r>
          </a:p>
        </p:txBody>
      </p:sp>
    </p:spTree>
    <p:extLst>
      <p:ext uri="{BB962C8B-B14F-4D97-AF65-F5344CB8AC3E}">
        <p14:creationId xmlns:p14="http://schemas.microsoft.com/office/powerpoint/2010/main" val="245226979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30A5BFC-C134-C072-C14D-9E51A94C8E7E}"/>
              </a:ext>
            </a:extLst>
          </p:cNvPr>
          <p:cNvSpPr>
            <a:spLocks noGrp="1"/>
          </p:cNvSpPr>
          <p:nvPr>
            <p:ph type="title"/>
          </p:nvPr>
        </p:nvSpPr>
        <p:spPr/>
        <p:txBody>
          <a:bodyPr/>
          <a:lstStyle/>
          <a:p>
            <a:r>
              <a:rPr lang="en-US" dirty="0"/>
              <a:t>PLAN FOR PRODUCT LAUNCH </a:t>
            </a:r>
          </a:p>
        </p:txBody>
      </p:sp>
      <p:sp>
        <p:nvSpPr>
          <p:cNvPr id="373" name="Footer Placeholder 372">
            <a:extLst>
              <a:ext uri="{FF2B5EF4-FFF2-40B4-BE49-F238E27FC236}">
                <a16:creationId xmlns:a16="http://schemas.microsoft.com/office/drawing/2014/main" id="{EC015AD8-FC03-181D-1A34-AD00F66C42C2}"/>
              </a:ext>
            </a:extLst>
          </p:cNvPr>
          <p:cNvSpPr>
            <a:spLocks noGrp="1"/>
          </p:cNvSpPr>
          <p:nvPr>
            <p:ph type="ftr" sz="quarter" idx="11"/>
          </p:nvPr>
        </p:nvSpPr>
        <p:spPr/>
        <p:txBody>
          <a:bodyPr/>
          <a:lstStyle/>
          <a:p>
            <a:r>
              <a:rPr lang="en-US"/>
              <a:t>Presentation title</a:t>
            </a:r>
            <a:endParaRPr lang="en-US" dirty="0"/>
          </a:p>
        </p:txBody>
      </p:sp>
      <p:sp>
        <p:nvSpPr>
          <p:cNvPr id="374" name="Slide Number Placeholder 373">
            <a:extLst>
              <a:ext uri="{FF2B5EF4-FFF2-40B4-BE49-F238E27FC236}">
                <a16:creationId xmlns:a16="http://schemas.microsoft.com/office/drawing/2014/main" id="{049B2870-98EC-2977-8CE4-A7AA3009991A}"/>
              </a:ext>
            </a:extLst>
          </p:cNvPr>
          <p:cNvSpPr>
            <a:spLocks noGrp="1"/>
          </p:cNvSpPr>
          <p:nvPr>
            <p:ph type="sldNum" sz="quarter" idx="12"/>
          </p:nvPr>
        </p:nvSpPr>
        <p:spPr/>
        <p:txBody>
          <a:bodyPr/>
          <a:lstStyle/>
          <a:p>
            <a:fld id="{48F63A3B-78C7-47BE-AE5E-E10140E04643}" type="slidenum">
              <a:rPr lang="en-US" smtClean="0"/>
              <a:pPr/>
              <a:t>52</a:t>
            </a:fld>
            <a:endParaRPr lang="en-US" dirty="0"/>
          </a:p>
        </p:txBody>
      </p:sp>
      <p:sp>
        <p:nvSpPr>
          <p:cNvPr id="19" name="Text Placeholder 18">
            <a:extLst>
              <a:ext uri="{FF2B5EF4-FFF2-40B4-BE49-F238E27FC236}">
                <a16:creationId xmlns:a16="http://schemas.microsoft.com/office/drawing/2014/main" id="{270C77AB-7E91-84A6-3E62-DAB80E1E4481}"/>
              </a:ext>
            </a:extLst>
          </p:cNvPr>
          <p:cNvSpPr>
            <a:spLocks noGrp="1"/>
          </p:cNvSpPr>
          <p:nvPr>
            <p:ph type="body" idx="1"/>
          </p:nvPr>
        </p:nvSpPr>
        <p:spPr/>
        <p:txBody>
          <a:bodyPr/>
          <a:lstStyle/>
          <a:p>
            <a:pPr lvl="0"/>
            <a:r>
              <a:rPr lang="en-US" dirty="0"/>
              <a:t>PLANNING</a:t>
            </a:r>
          </a:p>
        </p:txBody>
      </p:sp>
      <p:pic>
        <p:nvPicPr>
          <p:cNvPr id="292" name="Picture Placeholder 291" descr="checklist icon">
            <a:extLst>
              <a:ext uri="{FF2B5EF4-FFF2-40B4-BE49-F238E27FC236}">
                <a16:creationId xmlns:a16="http://schemas.microsoft.com/office/drawing/2014/main" id="{8167DB44-EDED-0971-E35D-A5FA1E47C215}"/>
              </a:ext>
            </a:extLst>
          </p:cNvPr>
          <p:cNvPicPr>
            <a:picLocks noGrp="1" noChangeAspect="1"/>
          </p:cNvPicPr>
          <p:nvPr>
            <p:ph type="pic" sz="quarter" idx="23"/>
          </p:nvPr>
        </p:nvPicPr>
        <p:blipFill rotWithShape="1">
          <a:blip r:embed="rId2"/>
          <a:srcRect/>
          <a:stretch/>
        </p:blipFill>
        <p:spPr/>
      </p:pic>
      <p:sp>
        <p:nvSpPr>
          <p:cNvPr id="24" name="Text Placeholder 23">
            <a:extLst>
              <a:ext uri="{FF2B5EF4-FFF2-40B4-BE49-F238E27FC236}">
                <a16:creationId xmlns:a16="http://schemas.microsoft.com/office/drawing/2014/main" id="{A3BF8E55-B2B9-104D-F277-08902534735D}"/>
              </a:ext>
            </a:extLst>
          </p:cNvPr>
          <p:cNvSpPr>
            <a:spLocks noGrp="1"/>
          </p:cNvSpPr>
          <p:nvPr>
            <p:ph type="body" sz="quarter" idx="18"/>
          </p:nvPr>
        </p:nvSpPr>
        <p:spPr/>
        <p:txBody>
          <a:bodyPr/>
          <a:lstStyle/>
          <a:p>
            <a:pPr lvl="0"/>
            <a:r>
              <a:rPr lang="en-US" dirty="0"/>
              <a:t>Synergize scalable </a:t>
            </a:r>
            <a:br>
              <a:rPr lang="en-US" dirty="0"/>
            </a:br>
            <a:r>
              <a:rPr lang="en-US" dirty="0"/>
              <a:t>e-commerce</a:t>
            </a:r>
          </a:p>
        </p:txBody>
      </p:sp>
      <p:sp>
        <p:nvSpPr>
          <p:cNvPr id="20" name="Text Placeholder 19">
            <a:extLst>
              <a:ext uri="{FF2B5EF4-FFF2-40B4-BE49-F238E27FC236}">
                <a16:creationId xmlns:a16="http://schemas.microsoft.com/office/drawing/2014/main" id="{15DD9AC8-4A5F-70DB-AA68-C461059D81A1}"/>
              </a:ext>
            </a:extLst>
          </p:cNvPr>
          <p:cNvSpPr>
            <a:spLocks noGrp="1"/>
          </p:cNvSpPr>
          <p:nvPr>
            <p:ph type="body" sz="quarter" idx="3"/>
          </p:nvPr>
        </p:nvSpPr>
        <p:spPr/>
        <p:txBody>
          <a:bodyPr/>
          <a:lstStyle/>
          <a:p>
            <a:r>
              <a:rPr lang="en-US" dirty="0"/>
              <a:t>MARKETING</a:t>
            </a:r>
          </a:p>
          <a:p>
            <a:endParaRPr lang="en-US" dirty="0"/>
          </a:p>
        </p:txBody>
      </p:sp>
      <p:pic>
        <p:nvPicPr>
          <p:cNvPr id="290" name="Picture Placeholder 289" descr="person with loud speaker icon">
            <a:extLst>
              <a:ext uri="{FF2B5EF4-FFF2-40B4-BE49-F238E27FC236}">
                <a16:creationId xmlns:a16="http://schemas.microsoft.com/office/drawing/2014/main" id="{E63515FB-9439-CCAE-C220-6F0E5ECB75E8}"/>
              </a:ext>
            </a:extLst>
          </p:cNvPr>
          <p:cNvPicPr>
            <a:picLocks noGrp="1" noChangeAspect="1"/>
          </p:cNvPicPr>
          <p:nvPr>
            <p:ph type="pic" sz="quarter" idx="27"/>
          </p:nvPr>
        </p:nvPicPr>
        <p:blipFill rotWithShape="1">
          <a:blip r:embed="rId3"/>
          <a:srcRect t="113" b="113"/>
          <a:stretch/>
        </p:blipFill>
        <p:spPr/>
      </p:pic>
      <p:sp>
        <p:nvSpPr>
          <p:cNvPr id="25" name="Text Placeholder 24">
            <a:extLst>
              <a:ext uri="{FF2B5EF4-FFF2-40B4-BE49-F238E27FC236}">
                <a16:creationId xmlns:a16="http://schemas.microsoft.com/office/drawing/2014/main" id="{BCE9DA14-62AB-A857-6387-1F5D330B3F36}"/>
              </a:ext>
            </a:extLst>
          </p:cNvPr>
          <p:cNvSpPr>
            <a:spLocks noGrp="1"/>
          </p:cNvSpPr>
          <p:nvPr>
            <p:ph type="body" sz="quarter" idx="19"/>
          </p:nvPr>
        </p:nvSpPr>
        <p:spPr/>
        <p:txBody>
          <a:bodyPr/>
          <a:lstStyle/>
          <a:p>
            <a:pPr lvl="0"/>
            <a:r>
              <a:rPr lang="en-US" dirty="0"/>
              <a:t>Disseminate standardized </a:t>
            </a:r>
            <a:br>
              <a:rPr lang="en-US" dirty="0"/>
            </a:br>
            <a:r>
              <a:rPr lang="en-US" dirty="0"/>
              <a:t>metrics</a:t>
            </a:r>
          </a:p>
        </p:txBody>
      </p:sp>
      <p:sp>
        <p:nvSpPr>
          <p:cNvPr id="21" name="Text Placeholder 20">
            <a:extLst>
              <a:ext uri="{FF2B5EF4-FFF2-40B4-BE49-F238E27FC236}">
                <a16:creationId xmlns:a16="http://schemas.microsoft.com/office/drawing/2014/main" id="{A28A203B-0CF0-2AB0-5F54-07C8E3003918}"/>
              </a:ext>
            </a:extLst>
          </p:cNvPr>
          <p:cNvSpPr>
            <a:spLocks noGrp="1"/>
          </p:cNvSpPr>
          <p:nvPr>
            <p:ph type="body" sz="quarter" idx="13"/>
          </p:nvPr>
        </p:nvSpPr>
        <p:spPr/>
        <p:txBody>
          <a:bodyPr/>
          <a:lstStyle/>
          <a:p>
            <a:r>
              <a:rPr lang="en-US" dirty="0"/>
              <a:t>DESIGN</a:t>
            </a:r>
          </a:p>
          <a:p>
            <a:endParaRPr lang="en-US" dirty="0"/>
          </a:p>
        </p:txBody>
      </p:sp>
      <p:pic>
        <p:nvPicPr>
          <p:cNvPr id="288" name="Picture Placeholder 287" descr="blueprint icon">
            <a:extLst>
              <a:ext uri="{FF2B5EF4-FFF2-40B4-BE49-F238E27FC236}">
                <a16:creationId xmlns:a16="http://schemas.microsoft.com/office/drawing/2014/main" id="{A5707D4A-497A-679A-3ACA-721E8D0E2699}"/>
              </a:ext>
            </a:extLst>
          </p:cNvPr>
          <p:cNvPicPr>
            <a:picLocks noGrp="1" noChangeAspect="1"/>
          </p:cNvPicPr>
          <p:nvPr>
            <p:ph type="pic" sz="quarter" idx="26"/>
          </p:nvPr>
        </p:nvPicPr>
        <p:blipFill rotWithShape="1">
          <a:blip r:embed="rId4"/>
          <a:srcRect t="431" b="431"/>
          <a:stretch/>
        </p:blipFill>
        <p:spPr/>
      </p:pic>
      <p:sp>
        <p:nvSpPr>
          <p:cNvPr id="26" name="Text Placeholder 25">
            <a:extLst>
              <a:ext uri="{FF2B5EF4-FFF2-40B4-BE49-F238E27FC236}">
                <a16:creationId xmlns:a16="http://schemas.microsoft.com/office/drawing/2014/main" id="{710CB940-D45B-59F1-06E5-9CC94100EF05}"/>
              </a:ext>
            </a:extLst>
          </p:cNvPr>
          <p:cNvSpPr>
            <a:spLocks noGrp="1"/>
          </p:cNvSpPr>
          <p:nvPr>
            <p:ph type="body" sz="quarter" idx="20"/>
          </p:nvPr>
        </p:nvSpPr>
        <p:spPr/>
        <p:txBody>
          <a:bodyPr/>
          <a:lstStyle/>
          <a:p>
            <a:pPr lvl="0"/>
            <a:r>
              <a:rPr lang="en-US" dirty="0"/>
              <a:t>Coordinate e-</a:t>
            </a:r>
            <a:br>
              <a:rPr lang="en-US" dirty="0"/>
            </a:br>
            <a:r>
              <a:rPr lang="en-US" dirty="0"/>
              <a:t>business applications</a:t>
            </a:r>
          </a:p>
        </p:txBody>
      </p:sp>
      <p:sp>
        <p:nvSpPr>
          <p:cNvPr id="22" name="Text Placeholder 21">
            <a:extLst>
              <a:ext uri="{FF2B5EF4-FFF2-40B4-BE49-F238E27FC236}">
                <a16:creationId xmlns:a16="http://schemas.microsoft.com/office/drawing/2014/main" id="{05BC0115-F702-2E0A-61A4-4A6CE33FD775}"/>
              </a:ext>
            </a:extLst>
          </p:cNvPr>
          <p:cNvSpPr>
            <a:spLocks noGrp="1"/>
          </p:cNvSpPr>
          <p:nvPr>
            <p:ph type="body" sz="quarter" idx="15"/>
          </p:nvPr>
        </p:nvSpPr>
        <p:spPr/>
        <p:txBody>
          <a:bodyPr/>
          <a:lstStyle/>
          <a:p>
            <a:r>
              <a:rPr lang="en-US" dirty="0"/>
              <a:t>STRATEGY</a:t>
            </a:r>
          </a:p>
          <a:p>
            <a:endParaRPr lang="en-US" dirty="0"/>
          </a:p>
        </p:txBody>
      </p:sp>
      <p:pic>
        <p:nvPicPr>
          <p:cNvPr id="270" name="Picture Placeholder 269" descr="target icon">
            <a:extLst>
              <a:ext uri="{FF2B5EF4-FFF2-40B4-BE49-F238E27FC236}">
                <a16:creationId xmlns:a16="http://schemas.microsoft.com/office/drawing/2014/main" id="{DE7A4D25-3CA5-F92A-988A-F913C367D593}"/>
              </a:ext>
            </a:extLst>
          </p:cNvPr>
          <p:cNvPicPr>
            <a:picLocks noGrp="1" noChangeAspect="1"/>
          </p:cNvPicPr>
          <p:nvPr>
            <p:ph type="pic" sz="quarter" idx="25"/>
          </p:nvPr>
        </p:nvPicPr>
        <p:blipFill rotWithShape="1">
          <a:blip r:embed="rId5"/>
          <a:srcRect t="113" b="113"/>
          <a:stretch/>
        </p:blipFill>
        <p:spPr/>
      </p:pic>
      <p:sp>
        <p:nvSpPr>
          <p:cNvPr id="27" name="Text Placeholder 26">
            <a:extLst>
              <a:ext uri="{FF2B5EF4-FFF2-40B4-BE49-F238E27FC236}">
                <a16:creationId xmlns:a16="http://schemas.microsoft.com/office/drawing/2014/main" id="{A0DA38E3-68A2-4FF9-022B-BA0DF832B1DB}"/>
              </a:ext>
            </a:extLst>
          </p:cNvPr>
          <p:cNvSpPr>
            <a:spLocks noGrp="1"/>
          </p:cNvSpPr>
          <p:nvPr>
            <p:ph type="body" sz="quarter" idx="21"/>
          </p:nvPr>
        </p:nvSpPr>
        <p:spPr/>
        <p:txBody>
          <a:bodyPr/>
          <a:lstStyle/>
          <a:p>
            <a:pPr lvl="0"/>
            <a:r>
              <a:rPr lang="en-US" dirty="0"/>
              <a:t>Foster holistically superior methodologies</a:t>
            </a:r>
          </a:p>
        </p:txBody>
      </p:sp>
      <p:sp>
        <p:nvSpPr>
          <p:cNvPr id="23" name="Text Placeholder 22">
            <a:extLst>
              <a:ext uri="{FF2B5EF4-FFF2-40B4-BE49-F238E27FC236}">
                <a16:creationId xmlns:a16="http://schemas.microsoft.com/office/drawing/2014/main" id="{9D48D07F-2D5B-F0D5-4005-197607C4F197}"/>
              </a:ext>
            </a:extLst>
          </p:cNvPr>
          <p:cNvSpPr>
            <a:spLocks noGrp="1"/>
          </p:cNvSpPr>
          <p:nvPr>
            <p:ph type="body" sz="quarter" idx="17"/>
          </p:nvPr>
        </p:nvSpPr>
        <p:spPr/>
        <p:txBody>
          <a:bodyPr/>
          <a:lstStyle/>
          <a:p>
            <a:r>
              <a:rPr lang="en-US" dirty="0"/>
              <a:t>LAUNCH</a:t>
            </a:r>
          </a:p>
          <a:p>
            <a:endParaRPr lang="en-US" dirty="0"/>
          </a:p>
        </p:txBody>
      </p:sp>
      <p:pic>
        <p:nvPicPr>
          <p:cNvPr id="268" name="Picture Placeholder 267" descr="rocket icon">
            <a:extLst>
              <a:ext uri="{FF2B5EF4-FFF2-40B4-BE49-F238E27FC236}">
                <a16:creationId xmlns:a16="http://schemas.microsoft.com/office/drawing/2014/main" id="{1A522F41-60C1-3803-6132-18E154C0E328}"/>
              </a:ext>
            </a:extLst>
          </p:cNvPr>
          <p:cNvPicPr>
            <a:picLocks noGrp="1" noChangeAspect="1"/>
          </p:cNvPicPr>
          <p:nvPr>
            <p:ph type="pic" sz="quarter" idx="24"/>
          </p:nvPr>
        </p:nvPicPr>
        <p:blipFill rotWithShape="1">
          <a:blip r:embed="rId6"/>
          <a:srcRect t="543" b="543"/>
          <a:stretch/>
        </p:blipFill>
        <p:spPr/>
      </p:pic>
      <p:sp>
        <p:nvSpPr>
          <p:cNvPr id="28" name="Text Placeholder 27">
            <a:extLst>
              <a:ext uri="{FF2B5EF4-FFF2-40B4-BE49-F238E27FC236}">
                <a16:creationId xmlns:a16="http://schemas.microsoft.com/office/drawing/2014/main" id="{B72BD1AE-7290-BA6E-18FB-8181C0D13E7C}"/>
              </a:ext>
            </a:extLst>
          </p:cNvPr>
          <p:cNvSpPr>
            <a:spLocks noGrp="1"/>
          </p:cNvSpPr>
          <p:nvPr>
            <p:ph type="body" sz="quarter" idx="22"/>
          </p:nvPr>
        </p:nvSpPr>
        <p:spPr/>
        <p:txBody>
          <a:bodyPr/>
          <a:lstStyle/>
          <a:p>
            <a:pPr lvl="0"/>
            <a:r>
              <a:rPr lang="en-US" dirty="0"/>
              <a:t>Deploy strategic networks with compelling e-</a:t>
            </a:r>
            <a:br>
              <a:rPr lang="en-US" dirty="0"/>
            </a:br>
            <a:r>
              <a:rPr lang="en-US" dirty="0"/>
              <a:t>business needs</a:t>
            </a:r>
          </a:p>
        </p:txBody>
      </p:sp>
    </p:spTree>
    <p:extLst>
      <p:ext uri="{BB962C8B-B14F-4D97-AF65-F5344CB8AC3E}">
        <p14:creationId xmlns:p14="http://schemas.microsoft.com/office/powerpoint/2010/main" val="160049450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30A5BFC-C134-C072-C14D-9E51A94C8E7E}"/>
              </a:ext>
            </a:extLst>
          </p:cNvPr>
          <p:cNvSpPr>
            <a:spLocks noGrp="1"/>
          </p:cNvSpPr>
          <p:nvPr>
            <p:ph type="title"/>
          </p:nvPr>
        </p:nvSpPr>
        <p:spPr/>
        <p:txBody>
          <a:bodyPr/>
          <a:lstStyle/>
          <a:p>
            <a:r>
              <a:rPr lang="en-US" dirty="0"/>
              <a:t>TIMELINE</a:t>
            </a:r>
          </a:p>
        </p:txBody>
      </p:sp>
      <p:sp>
        <p:nvSpPr>
          <p:cNvPr id="175" name="Slide Number Placeholder 174">
            <a:extLst>
              <a:ext uri="{FF2B5EF4-FFF2-40B4-BE49-F238E27FC236}">
                <a16:creationId xmlns:a16="http://schemas.microsoft.com/office/drawing/2014/main" id="{1DECFA06-D307-B47D-DA95-31161374AD30}"/>
              </a:ext>
            </a:extLst>
          </p:cNvPr>
          <p:cNvSpPr>
            <a:spLocks noGrp="1"/>
          </p:cNvSpPr>
          <p:nvPr>
            <p:ph type="sldNum" sz="quarter" idx="12"/>
          </p:nvPr>
        </p:nvSpPr>
        <p:spPr/>
        <p:txBody>
          <a:bodyPr/>
          <a:lstStyle/>
          <a:p>
            <a:fld id="{48F63A3B-78C7-47BE-AE5E-E10140E04643}" type="slidenum">
              <a:rPr lang="en-US" smtClean="0"/>
              <a:pPr/>
              <a:t>53</a:t>
            </a:fld>
            <a:endParaRPr lang="en-US" dirty="0"/>
          </a:p>
        </p:txBody>
      </p:sp>
      <p:sp>
        <p:nvSpPr>
          <p:cNvPr id="56" name="Text Placeholder 55">
            <a:extLst>
              <a:ext uri="{FF2B5EF4-FFF2-40B4-BE49-F238E27FC236}">
                <a16:creationId xmlns:a16="http://schemas.microsoft.com/office/drawing/2014/main" id="{42027341-30B3-44DB-373E-60B96EBF2043}"/>
              </a:ext>
            </a:extLst>
          </p:cNvPr>
          <p:cNvSpPr>
            <a:spLocks noGrp="1"/>
          </p:cNvSpPr>
          <p:nvPr>
            <p:ph type="body" idx="1"/>
          </p:nvPr>
        </p:nvSpPr>
        <p:spPr/>
        <p:txBody>
          <a:bodyPr/>
          <a:lstStyle/>
          <a:p>
            <a:pPr lvl="0"/>
            <a:r>
              <a:rPr lang="en-US" dirty="0"/>
              <a:t>SEP 20XX</a:t>
            </a:r>
          </a:p>
        </p:txBody>
      </p:sp>
      <p:sp>
        <p:nvSpPr>
          <p:cNvPr id="57" name="Text Placeholder 56">
            <a:extLst>
              <a:ext uri="{FF2B5EF4-FFF2-40B4-BE49-F238E27FC236}">
                <a16:creationId xmlns:a16="http://schemas.microsoft.com/office/drawing/2014/main" id="{49B99446-8DB8-EAE8-ADEB-8E02F160B106}"/>
              </a:ext>
            </a:extLst>
          </p:cNvPr>
          <p:cNvSpPr>
            <a:spLocks noGrp="1"/>
          </p:cNvSpPr>
          <p:nvPr>
            <p:ph type="body" sz="quarter" idx="3"/>
          </p:nvPr>
        </p:nvSpPr>
        <p:spPr/>
        <p:txBody>
          <a:bodyPr/>
          <a:lstStyle/>
          <a:p>
            <a:pPr lvl="0"/>
            <a:r>
              <a:rPr lang="en-US" dirty="0"/>
              <a:t>NOV 20XX</a:t>
            </a:r>
          </a:p>
        </p:txBody>
      </p:sp>
      <p:sp>
        <p:nvSpPr>
          <p:cNvPr id="58" name="Text Placeholder 57">
            <a:extLst>
              <a:ext uri="{FF2B5EF4-FFF2-40B4-BE49-F238E27FC236}">
                <a16:creationId xmlns:a16="http://schemas.microsoft.com/office/drawing/2014/main" id="{4F1381C5-2C37-6542-2CC4-2EBF6B0C41D4}"/>
              </a:ext>
            </a:extLst>
          </p:cNvPr>
          <p:cNvSpPr>
            <a:spLocks noGrp="1"/>
          </p:cNvSpPr>
          <p:nvPr>
            <p:ph type="body" sz="quarter" idx="13"/>
          </p:nvPr>
        </p:nvSpPr>
        <p:spPr/>
        <p:txBody>
          <a:bodyPr/>
          <a:lstStyle/>
          <a:p>
            <a:pPr lvl="0"/>
            <a:r>
              <a:rPr lang="en-US" dirty="0"/>
              <a:t>JAN 20XX</a:t>
            </a:r>
          </a:p>
        </p:txBody>
      </p:sp>
      <p:sp>
        <p:nvSpPr>
          <p:cNvPr id="59" name="Text Placeholder 58">
            <a:extLst>
              <a:ext uri="{FF2B5EF4-FFF2-40B4-BE49-F238E27FC236}">
                <a16:creationId xmlns:a16="http://schemas.microsoft.com/office/drawing/2014/main" id="{9348E88D-CFB1-4BF1-41EC-723BBD602AF2}"/>
              </a:ext>
            </a:extLst>
          </p:cNvPr>
          <p:cNvSpPr>
            <a:spLocks noGrp="1"/>
          </p:cNvSpPr>
          <p:nvPr>
            <p:ph type="body" sz="quarter" idx="15"/>
          </p:nvPr>
        </p:nvSpPr>
        <p:spPr/>
        <p:txBody>
          <a:bodyPr/>
          <a:lstStyle/>
          <a:p>
            <a:pPr lvl="0"/>
            <a:r>
              <a:rPr lang="en-US" dirty="0"/>
              <a:t>MAR 20XX</a:t>
            </a:r>
          </a:p>
        </p:txBody>
      </p:sp>
      <p:sp>
        <p:nvSpPr>
          <p:cNvPr id="60" name="Text Placeholder 59">
            <a:extLst>
              <a:ext uri="{FF2B5EF4-FFF2-40B4-BE49-F238E27FC236}">
                <a16:creationId xmlns:a16="http://schemas.microsoft.com/office/drawing/2014/main" id="{E1B218F5-E615-C534-C7FC-E55781596535}"/>
              </a:ext>
            </a:extLst>
          </p:cNvPr>
          <p:cNvSpPr>
            <a:spLocks noGrp="1"/>
          </p:cNvSpPr>
          <p:nvPr>
            <p:ph type="body" sz="quarter" idx="17"/>
          </p:nvPr>
        </p:nvSpPr>
        <p:spPr/>
        <p:txBody>
          <a:bodyPr/>
          <a:lstStyle/>
          <a:p>
            <a:pPr lvl="0"/>
            <a:r>
              <a:rPr lang="en-US" dirty="0"/>
              <a:t>MAY 20XX</a:t>
            </a:r>
          </a:p>
        </p:txBody>
      </p:sp>
      <p:sp>
        <p:nvSpPr>
          <p:cNvPr id="24" name="Text Placeholder 23">
            <a:extLst>
              <a:ext uri="{FF2B5EF4-FFF2-40B4-BE49-F238E27FC236}">
                <a16:creationId xmlns:a16="http://schemas.microsoft.com/office/drawing/2014/main" id="{A3BF8E55-B2B9-104D-F277-08902534735D}"/>
              </a:ext>
            </a:extLst>
          </p:cNvPr>
          <p:cNvSpPr>
            <a:spLocks noGrp="1"/>
          </p:cNvSpPr>
          <p:nvPr>
            <p:ph type="body" sz="quarter" idx="18"/>
          </p:nvPr>
        </p:nvSpPr>
        <p:spPr/>
        <p:txBody>
          <a:bodyPr/>
          <a:lstStyle/>
          <a:p>
            <a:pPr lvl="0"/>
            <a:r>
              <a:rPr lang="en-US" dirty="0"/>
              <a:t>Synergize scalable </a:t>
            </a:r>
            <a:br>
              <a:rPr lang="en-US" dirty="0"/>
            </a:br>
            <a:r>
              <a:rPr lang="en-US" dirty="0"/>
              <a:t>e-commerce</a:t>
            </a:r>
          </a:p>
        </p:txBody>
      </p:sp>
      <p:sp>
        <p:nvSpPr>
          <p:cNvPr id="25" name="Text Placeholder 24">
            <a:extLst>
              <a:ext uri="{FF2B5EF4-FFF2-40B4-BE49-F238E27FC236}">
                <a16:creationId xmlns:a16="http://schemas.microsoft.com/office/drawing/2014/main" id="{BCE9DA14-62AB-A857-6387-1F5D330B3F36}"/>
              </a:ext>
            </a:extLst>
          </p:cNvPr>
          <p:cNvSpPr>
            <a:spLocks noGrp="1"/>
          </p:cNvSpPr>
          <p:nvPr>
            <p:ph type="body" sz="quarter" idx="19"/>
          </p:nvPr>
        </p:nvSpPr>
        <p:spPr/>
        <p:txBody>
          <a:bodyPr/>
          <a:lstStyle/>
          <a:p>
            <a:pPr lvl="0"/>
            <a:r>
              <a:rPr lang="en-US" dirty="0"/>
              <a:t>Disseminate standardized </a:t>
            </a:r>
            <a:br>
              <a:rPr lang="en-US" dirty="0"/>
            </a:br>
            <a:r>
              <a:rPr lang="en-US" dirty="0"/>
              <a:t>metrics</a:t>
            </a:r>
          </a:p>
        </p:txBody>
      </p:sp>
      <p:sp>
        <p:nvSpPr>
          <p:cNvPr id="26" name="Text Placeholder 25">
            <a:extLst>
              <a:ext uri="{FF2B5EF4-FFF2-40B4-BE49-F238E27FC236}">
                <a16:creationId xmlns:a16="http://schemas.microsoft.com/office/drawing/2014/main" id="{710CB940-D45B-59F1-06E5-9CC94100EF05}"/>
              </a:ext>
            </a:extLst>
          </p:cNvPr>
          <p:cNvSpPr>
            <a:spLocks noGrp="1"/>
          </p:cNvSpPr>
          <p:nvPr>
            <p:ph type="body" sz="quarter" idx="20"/>
          </p:nvPr>
        </p:nvSpPr>
        <p:spPr/>
        <p:txBody>
          <a:bodyPr/>
          <a:lstStyle/>
          <a:p>
            <a:pPr lvl="0"/>
            <a:r>
              <a:rPr lang="en-US" dirty="0"/>
              <a:t>Coordinate e-</a:t>
            </a:r>
            <a:br>
              <a:rPr lang="en-US" dirty="0"/>
            </a:br>
            <a:r>
              <a:rPr lang="en-US" dirty="0"/>
              <a:t>business applications</a:t>
            </a:r>
          </a:p>
        </p:txBody>
      </p:sp>
      <p:sp>
        <p:nvSpPr>
          <p:cNvPr id="27" name="Text Placeholder 26">
            <a:extLst>
              <a:ext uri="{FF2B5EF4-FFF2-40B4-BE49-F238E27FC236}">
                <a16:creationId xmlns:a16="http://schemas.microsoft.com/office/drawing/2014/main" id="{A0DA38E3-68A2-4FF9-022B-BA0DF832B1DB}"/>
              </a:ext>
            </a:extLst>
          </p:cNvPr>
          <p:cNvSpPr>
            <a:spLocks noGrp="1"/>
          </p:cNvSpPr>
          <p:nvPr>
            <p:ph type="body" sz="quarter" idx="21"/>
          </p:nvPr>
        </p:nvSpPr>
        <p:spPr/>
        <p:txBody>
          <a:bodyPr/>
          <a:lstStyle/>
          <a:p>
            <a:pPr lvl="0"/>
            <a:r>
              <a:rPr lang="en-US" dirty="0"/>
              <a:t>Foster holistically superior methodologies</a:t>
            </a:r>
          </a:p>
        </p:txBody>
      </p:sp>
      <p:sp>
        <p:nvSpPr>
          <p:cNvPr id="28" name="Text Placeholder 27">
            <a:extLst>
              <a:ext uri="{FF2B5EF4-FFF2-40B4-BE49-F238E27FC236}">
                <a16:creationId xmlns:a16="http://schemas.microsoft.com/office/drawing/2014/main" id="{B72BD1AE-7290-BA6E-18FB-8181C0D13E7C}"/>
              </a:ext>
            </a:extLst>
          </p:cNvPr>
          <p:cNvSpPr>
            <a:spLocks noGrp="1"/>
          </p:cNvSpPr>
          <p:nvPr>
            <p:ph type="body" sz="quarter" idx="22"/>
          </p:nvPr>
        </p:nvSpPr>
        <p:spPr/>
        <p:txBody>
          <a:bodyPr/>
          <a:lstStyle/>
          <a:p>
            <a:pPr lvl="0"/>
            <a:r>
              <a:rPr lang="en-US" dirty="0"/>
              <a:t>Deploy strategic networks with compelling e-</a:t>
            </a:r>
            <a:br>
              <a:rPr lang="en-US" dirty="0"/>
            </a:br>
            <a:r>
              <a:rPr lang="en-US" dirty="0"/>
              <a:t>business needs</a:t>
            </a:r>
          </a:p>
        </p:txBody>
      </p:sp>
      <p:sp>
        <p:nvSpPr>
          <p:cNvPr id="139" name="Rectangle 138" descr="Timeline marker">
            <a:extLst>
              <a:ext uri="{FF2B5EF4-FFF2-40B4-BE49-F238E27FC236}">
                <a16:creationId xmlns:a16="http://schemas.microsoft.com/office/drawing/2014/main" id="{632DC974-3AFC-3B05-984D-8920F2613BAB}"/>
              </a:ext>
            </a:extLst>
          </p:cNvPr>
          <p:cNvSpPr/>
          <p:nvPr/>
        </p:nvSpPr>
        <p:spPr>
          <a:xfrm rot="16200000">
            <a:off x="1669440" y="4056839"/>
            <a:ext cx="81643" cy="26125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Rectangle 140" descr="Timeline marker">
            <a:extLst>
              <a:ext uri="{FF2B5EF4-FFF2-40B4-BE49-F238E27FC236}">
                <a16:creationId xmlns:a16="http://schemas.microsoft.com/office/drawing/2014/main" id="{F2040969-B583-70C1-87C1-D19C7BB276E9}"/>
              </a:ext>
            </a:extLst>
          </p:cNvPr>
          <p:cNvSpPr/>
          <p:nvPr/>
        </p:nvSpPr>
        <p:spPr>
          <a:xfrm rot="16200000">
            <a:off x="3881150" y="4056839"/>
            <a:ext cx="81643" cy="261257"/>
          </a:xfrm>
          <a:prstGeom prst="rect">
            <a:avLst/>
          </a:prstGeom>
          <a:solidFill>
            <a:srgbClr val="F5CD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Rectangle 142" descr="Timeline marker">
            <a:extLst>
              <a:ext uri="{FF2B5EF4-FFF2-40B4-BE49-F238E27FC236}">
                <a16:creationId xmlns:a16="http://schemas.microsoft.com/office/drawing/2014/main" id="{916357F2-DD2F-AE73-F0FE-19F36A996C0A}"/>
              </a:ext>
            </a:extLst>
          </p:cNvPr>
          <p:cNvSpPr/>
          <p:nvPr/>
        </p:nvSpPr>
        <p:spPr>
          <a:xfrm rot="16200000">
            <a:off x="6045016" y="4056839"/>
            <a:ext cx="81643" cy="26125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Rectangle 144" descr="Timeline marker">
            <a:extLst>
              <a:ext uri="{FF2B5EF4-FFF2-40B4-BE49-F238E27FC236}">
                <a16:creationId xmlns:a16="http://schemas.microsoft.com/office/drawing/2014/main" id="{061F8191-7958-A3B6-D754-56FAB2742504}"/>
              </a:ext>
            </a:extLst>
          </p:cNvPr>
          <p:cNvSpPr/>
          <p:nvPr/>
        </p:nvSpPr>
        <p:spPr>
          <a:xfrm rot="16200000">
            <a:off x="8264631" y="4056839"/>
            <a:ext cx="81643" cy="261257"/>
          </a:xfrm>
          <a:prstGeom prst="rect">
            <a:avLst/>
          </a:prstGeom>
          <a:solidFill>
            <a:srgbClr val="F5CD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Rectangle 146" descr="Timeline marker">
            <a:extLst>
              <a:ext uri="{FF2B5EF4-FFF2-40B4-BE49-F238E27FC236}">
                <a16:creationId xmlns:a16="http://schemas.microsoft.com/office/drawing/2014/main" id="{FA6C0651-6CD9-1742-F030-13CC2F6DAC2F}"/>
              </a:ext>
            </a:extLst>
          </p:cNvPr>
          <p:cNvSpPr/>
          <p:nvPr/>
        </p:nvSpPr>
        <p:spPr>
          <a:xfrm rot="16200000">
            <a:off x="10475505" y="4056839"/>
            <a:ext cx="81643" cy="26125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0288794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B309B0-6209-D3D0-9D5E-308B9F6E7303}"/>
              </a:ext>
            </a:extLst>
          </p:cNvPr>
          <p:cNvSpPr>
            <a:spLocks noGrp="1"/>
          </p:cNvSpPr>
          <p:nvPr>
            <p:ph type="title"/>
          </p:nvPr>
        </p:nvSpPr>
        <p:spPr/>
        <p:txBody>
          <a:bodyPr/>
          <a:lstStyle/>
          <a:p>
            <a:r>
              <a:rPr lang="en-US" dirty="0"/>
              <a:t>AREAS OF FOCUS</a:t>
            </a:r>
            <a:br>
              <a:rPr lang="en-US" dirty="0"/>
            </a:br>
            <a:endParaRPr lang="en-US" dirty="0"/>
          </a:p>
        </p:txBody>
      </p:sp>
      <p:sp>
        <p:nvSpPr>
          <p:cNvPr id="11" name="Text Placeholder 10">
            <a:extLst>
              <a:ext uri="{FF2B5EF4-FFF2-40B4-BE49-F238E27FC236}">
                <a16:creationId xmlns:a16="http://schemas.microsoft.com/office/drawing/2014/main" id="{A2C39DD0-CD86-2929-7808-58D17FC2C0A6}"/>
              </a:ext>
            </a:extLst>
          </p:cNvPr>
          <p:cNvSpPr>
            <a:spLocks noGrp="1"/>
          </p:cNvSpPr>
          <p:nvPr>
            <p:ph type="body" idx="1"/>
          </p:nvPr>
        </p:nvSpPr>
        <p:spPr/>
        <p:txBody>
          <a:bodyPr/>
          <a:lstStyle/>
          <a:p>
            <a:r>
              <a:rPr lang="en-US" dirty="0"/>
              <a:t>B2B MARKET SCENARIOS</a:t>
            </a:r>
          </a:p>
        </p:txBody>
      </p:sp>
      <p:sp>
        <p:nvSpPr>
          <p:cNvPr id="12" name="Content Placeholder 11">
            <a:extLst>
              <a:ext uri="{FF2B5EF4-FFF2-40B4-BE49-F238E27FC236}">
                <a16:creationId xmlns:a16="http://schemas.microsoft.com/office/drawing/2014/main" id="{CE3C1BFF-2275-1E7D-0604-E6F5CFEC01F6}"/>
              </a:ext>
            </a:extLst>
          </p:cNvPr>
          <p:cNvSpPr>
            <a:spLocks noGrp="1"/>
          </p:cNvSpPr>
          <p:nvPr>
            <p:ph sz="half" idx="2"/>
          </p:nvPr>
        </p:nvSpPr>
        <p:spPr/>
        <p:txBody>
          <a:bodyPr/>
          <a:lstStyle/>
          <a:p>
            <a:r>
              <a:rPr lang="en-US" dirty="0"/>
              <a:t>Develop winning strategies to keep ahead of the competition</a:t>
            </a:r>
          </a:p>
          <a:p>
            <a:r>
              <a:rPr lang="en-US" dirty="0"/>
              <a:t>Capitalize on low-hanging fruit to identify a ballpark value</a:t>
            </a:r>
          </a:p>
          <a:p>
            <a:r>
              <a:rPr lang="en-US" dirty="0"/>
              <a:t>Visualize customer directed convergence</a:t>
            </a:r>
          </a:p>
          <a:p>
            <a:endParaRPr lang="en-US" dirty="0"/>
          </a:p>
        </p:txBody>
      </p:sp>
      <p:sp>
        <p:nvSpPr>
          <p:cNvPr id="13" name="Text Placeholder 12">
            <a:extLst>
              <a:ext uri="{FF2B5EF4-FFF2-40B4-BE49-F238E27FC236}">
                <a16:creationId xmlns:a16="http://schemas.microsoft.com/office/drawing/2014/main" id="{F618F075-837C-1005-19D6-8DC90759CD53}"/>
              </a:ext>
            </a:extLst>
          </p:cNvPr>
          <p:cNvSpPr>
            <a:spLocks noGrp="1"/>
          </p:cNvSpPr>
          <p:nvPr>
            <p:ph type="body" sz="quarter" idx="3"/>
          </p:nvPr>
        </p:nvSpPr>
        <p:spPr/>
        <p:txBody>
          <a:bodyPr/>
          <a:lstStyle/>
          <a:p>
            <a:r>
              <a:rPr lang="en-US" dirty="0"/>
              <a:t>CLOUD-BASED</a:t>
            </a:r>
            <a:r>
              <a:rPr lang="zh-CN" altLang="en-US"/>
              <a:t> </a:t>
            </a:r>
            <a:r>
              <a:rPr lang="en-US" dirty="0"/>
              <a:t>OPPORTUNITIES</a:t>
            </a:r>
          </a:p>
        </p:txBody>
      </p:sp>
      <p:sp>
        <p:nvSpPr>
          <p:cNvPr id="14" name="Content Placeholder 13">
            <a:extLst>
              <a:ext uri="{FF2B5EF4-FFF2-40B4-BE49-F238E27FC236}">
                <a16:creationId xmlns:a16="http://schemas.microsoft.com/office/drawing/2014/main" id="{DD1D0BF9-FCAA-67DA-79AB-E6E7E6D2B6A1}"/>
              </a:ext>
            </a:extLst>
          </p:cNvPr>
          <p:cNvSpPr>
            <a:spLocks noGrp="1"/>
          </p:cNvSpPr>
          <p:nvPr>
            <p:ph sz="quarter" idx="4"/>
          </p:nvPr>
        </p:nvSpPr>
        <p:spPr/>
        <p:txBody>
          <a:bodyPr/>
          <a:lstStyle/>
          <a:p>
            <a:r>
              <a:rPr lang="en-US" dirty="0"/>
              <a:t>Iterative approaches to corporate strategy</a:t>
            </a:r>
          </a:p>
          <a:p>
            <a:r>
              <a:rPr lang="en-US" dirty="0"/>
              <a:t>Establish a management framework from the inside</a:t>
            </a:r>
          </a:p>
          <a:p>
            <a:endParaRPr lang="en-US" dirty="0"/>
          </a:p>
        </p:txBody>
      </p:sp>
      <p:sp>
        <p:nvSpPr>
          <p:cNvPr id="25" name="Slide Number Placeholder 24">
            <a:extLst>
              <a:ext uri="{FF2B5EF4-FFF2-40B4-BE49-F238E27FC236}">
                <a16:creationId xmlns:a16="http://schemas.microsoft.com/office/drawing/2014/main" id="{5058AE03-D409-0714-CCED-4548A9C92023}"/>
              </a:ext>
            </a:extLst>
          </p:cNvPr>
          <p:cNvSpPr>
            <a:spLocks noGrp="1"/>
          </p:cNvSpPr>
          <p:nvPr>
            <p:ph type="sldNum" sz="quarter" idx="12"/>
          </p:nvPr>
        </p:nvSpPr>
        <p:spPr/>
        <p:txBody>
          <a:bodyPr/>
          <a:lstStyle/>
          <a:p>
            <a:fld id="{48F63A3B-78C7-47BE-AE5E-E10140E04643}" type="slidenum">
              <a:rPr lang="en-US" smtClean="0"/>
              <a:t>54</a:t>
            </a:fld>
            <a:endParaRPr lang="en-US" dirty="0"/>
          </a:p>
        </p:txBody>
      </p:sp>
    </p:spTree>
    <p:extLst>
      <p:ext uri="{BB962C8B-B14F-4D97-AF65-F5344CB8AC3E}">
        <p14:creationId xmlns:p14="http://schemas.microsoft.com/office/powerpoint/2010/main" val="317028039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371CEB5-0F43-BA22-C4E7-3A84E631DA11}"/>
              </a:ext>
            </a:extLst>
          </p:cNvPr>
          <p:cNvSpPr>
            <a:spLocks noGrp="1"/>
          </p:cNvSpPr>
          <p:nvPr>
            <p:ph type="title"/>
          </p:nvPr>
        </p:nvSpPr>
        <p:spPr/>
        <p:txBody>
          <a:bodyPr/>
          <a:lstStyle/>
          <a:p>
            <a:r>
              <a:rPr lang="en-US" dirty="0"/>
              <a:t>HOW WE GET THERE</a:t>
            </a:r>
          </a:p>
        </p:txBody>
      </p:sp>
      <p:sp>
        <p:nvSpPr>
          <p:cNvPr id="101" name="Footer Placeholder 100">
            <a:extLst>
              <a:ext uri="{FF2B5EF4-FFF2-40B4-BE49-F238E27FC236}">
                <a16:creationId xmlns:a16="http://schemas.microsoft.com/office/drawing/2014/main" id="{A45E958A-ABCE-B639-C555-90CCC88988C5}"/>
              </a:ext>
            </a:extLst>
          </p:cNvPr>
          <p:cNvSpPr>
            <a:spLocks noGrp="1"/>
          </p:cNvSpPr>
          <p:nvPr>
            <p:ph type="ftr" sz="quarter" idx="11"/>
          </p:nvPr>
        </p:nvSpPr>
        <p:spPr/>
        <p:txBody>
          <a:bodyPr/>
          <a:lstStyle/>
          <a:p>
            <a:r>
              <a:rPr lang="en-US"/>
              <a:t>Presentation title</a:t>
            </a:r>
            <a:endParaRPr lang="en-US" dirty="0"/>
          </a:p>
        </p:txBody>
      </p:sp>
      <p:sp>
        <p:nvSpPr>
          <p:cNvPr id="102" name="Slide Number Placeholder 101">
            <a:extLst>
              <a:ext uri="{FF2B5EF4-FFF2-40B4-BE49-F238E27FC236}">
                <a16:creationId xmlns:a16="http://schemas.microsoft.com/office/drawing/2014/main" id="{51BDF1B8-4D26-9C08-3102-6224AA6A4D20}"/>
              </a:ext>
            </a:extLst>
          </p:cNvPr>
          <p:cNvSpPr>
            <a:spLocks noGrp="1"/>
          </p:cNvSpPr>
          <p:nvPr>
            <p:ph type="sldNum" sz="quarter" idx="12"/>
          </p:nvPr>
        </p:nvSpPr>
        <p:spPr/>
        <p:txBody>
          <a:bodyPr/>
          <a:lstStyle/>
          <a:p>
            <a:fld id="{48F63A3B-78C7-47BE-AE5E-E10140E04643}" type="slidenum">
              <a:rPr lang="en-US" smtClean="0"/>
              <a:pPr/>
              <a:t>55</a:t>
            </a:fld>
            <a:endParaRPr lang="en-US" dirty="0"/>
          </a:p>
        </p:txBody>
      </p:sp>
      <p:sp>
        <p:nvSpPr>
          <p:cNvPr id="2" name="Text Placeholder 1">
            <a:extLst>
              <a:ext uri="{FF2B5EF4-FFF2-40B4-BE49-F238E27FC236}">
                <a16:creationId xmlns:a16="http://schemas.microsoft.com/office/drawing/2014/main" id="{5FC63C25-FE2A-0C11-2CEA-A80AA78FC365}"/>
              </a:ext>
            </a:extLst>
          </p:cNvPr>
          <p:cNvSpPr>
            <a:spLocks noGrp="1"/>
          </p:cNvSpPr>
          <p:nvPr>
            <p:ph type="body" idx="1"/>
          </p:nvPr>
        </p:nvSpPr>
        <p:spPr/>
        <p:txBody>
          <a:bodyPr/>
          <a:lstStyle/>
          <a:p>
            <a:r>
              <a:rPr lang="en-US" dirty="0"/>
              <a:t>ROI</a:t>
            </a:r>
          </a:p>
        </p:txBody>
      </p:sp>
      <p:pic>
        <p:nvPicPr>
          <p:cNvPr id="72" name="Picture Placeholder 71" descr="abacus icon">
            <a:extLst>
              <a:ext uri="{FF2B5EF4-FFF2-40B4-BE49-F238E27FC236}">
                <a16:creationId xmlns:a16="http://schemas.microsoft.com/office/drawing/2014/main" id="{FD5AE93E-9743-FD3B-C935-638BF9D159CC}"/>
              </a:ext>
            </a:extLst>
          </p:cNvPr>
          <p:cNvPicPr>
            <a:picLocks noGrp="1" noChangeAspect="1"/>
          </p:cNvPicPr>
          <p:nvPr>
            <p:ph type="pic" sz="quarter" idx="23"/>
          </p:nvPr>
        </p:nvPicPr>
        <p:blipFill rotWithShape="1">
          <a:blip r:embed="rId2"/>
          <a:srcRect/>
          <a:stretch/>
        </p:blipFill>
        <p:spPr/>
      </p:pic>
      <p:sp>
        <p:nvSpPr>
          <p:cNvPr id="6" name="Text Placeholder 5">
            <a:extLst>
              <a:ext uri="{FF2B5EF4-FFF2-40B4-BE49-F238E27FC236}">
                <a16:creationId xmlns:a16="http://schemas.microsoft.com/office/drawing/2014/main" id="{5AD6749A-51D8-599C-7C31-9922CF228D32}"/>
              </a:ext>
            </a:extLst>
          </p:cNvPr>
          <p:cNvSpPr>
            <a:spLocks noGrp="1"/>
          </p:cNvSpPr>
          <p:nvPr>
            <p:ph type="body" sz="quarter" idx="18"/>
          </p:nvPr>
        </p:nvSpPr>
        <p:spPr/>
        <p:txBody>
          <a:bodyPr/>
          <a:lstStyle/>
          <a:p>
            <a:r>
              <a:rPr lang="en-US" dirty="0"/>
              <a:t>Envision multimedia-based expertise and cross-media growth strategies</a:t>
            </a:r>
          </a:p>
          <a:p>
            <a:r>
              <a:rPr lang="en-US" dirty="0"/>
              <a:t>Visualize quality intellectual capital</a:t>
            </a:r>
          </a:p>
          <a:p>
            <a:r>
              <a:rPr lang="en-US" dirty="0"/>
              <a:t>Engage worldwide methodologies with web-enabled technologies</a:t>
            </a:r>
          </a:p>
        </p:txBody>
      </p:sp>
      <p:sp>
        <p:nvSpPr>
          <p:cNvPr id="3" name="Text Placeholder 2">
            <a:extLst>
              <a:ext uri="{FF2B5EF4-FFF2-40B4-BE49-F238E27FC236}">
                <a16:creationId xmlns:a16="http://schemas.microsoft.com/office/drawing/2014/main" id="{A8753AB0-02A6-E89E-7E23-593DBF52F4E8}"/>
              </a:ext>
            </a:extLst>
          </p:cNvPr>
          <p:cNvSpPr>
            <a:spLocks noGrp="1"/>
          </p:cNvSpPr>
          <p:nvPr>
            <p:ph type="body" sz="quarter" idx="15"/>
          </p:nvPr>
        </p:nvSpPr>
        <p:spPr/>
        <p:txBody>
          <a:bodyPr/>
          <a:lstStyle/>
          <a:p>
            <a:r>
              <a:rPr lang="en-US" dirty="0"/>
              <a:t>NICHE MARKETS</a:t>
            </a:r>
          </a:p>
        </p:txBody>
      </p:sp>
      <p:pic>
        <p:nvPicPr>
          <p:cNvPr id="76" name="Picture Placeholder 75" descr="increasing chart icon">
            <a:extLst>
              <a:ext uri="{FF2B5EF4-FFF2-40B4-BE49-F238E27FC236}">
                <a16:creationId xmlns:a16="http://schemas.microsoft.com/office/drawing/2014/main" id="{7541E72A-A0CB-A011-55A9-1126F707D889}"/>
              </a:ext>
            </a:extLst>
          </p:cNvPr>
          <p:cNvPicPr>
            <a:picLocks noGrp="1" noChangeAspect="1"/>
          </p:cNvPicPr>
          <p:nvPr>
            <p:ph type="pic" sz="quarter" idx="25"/>
          </p:nvPr>
        </p:nvPicPr>
        <p:blipFill rotWithShape="1">
          <a:blip r:embed="rId3"/>
          <a:srcRect/>
          <a:stretch/>
        </p:blipFill>
        <p:spPr/>
      </p:pic>
      <p:sp>
        <p:nvSpPr>
          <p:cNvPr id="7" name="Text Placeholder 6">
            <a:extLst>
              <a:ext uri="{FF2B5EF4-FFF2-40B4-BE49-F238E27FC236}">
                <a16:creationId xmlns:a16="http://schemas.microsoft.com/office/drawing/2014/main" id="{0BF56CE2-ADEB-1E22-50FB-9F2AB3786483}"/>
              </a:ext>
            </a:extLst>
          </p:cNvPr>
          <p:cNvSpPr>
            <a:spLocks noGrp="1"/>
          </p:cNvSpPr>
          <p:nvPr>
            <p:ph type="body" sz="quarter" idx="21"/>
          </p:nvPr>
        </p:nvSpPr>
        <p:spPr/>
        <p:txBody>
          <a:bodyPr/>
          <a:lstStyle/>
          <a:p>
            <a:r>
              <a:rPr lang="en-US" dirty="0"/>
              <a:t>Pursue scalable customer service through sustainable strategies</a:t>
            </a:r>
          </a:p>
          <a:p>
            <a:r>
              <a:rPr lang="en-US" dirty="0"/>
              <a:t>Engage top-line web services with cutting-edge deliverables</a:t>
            </a:r>
          </a:p>
          <a:p>
            <a:endParaRPr lang="en-US" dirty="0"/>
          </a:p>
        </p:txBody>
      </p:sp>
      <p:sp>
        <p:nvSpPr>
          <p:cNvPr id="4" name="Text Placeholder 3">
            <a:extLst>
              <a:ext uri="{FF2B5EF4-FFF2-40B4-BE49-F238E27FC236}">
                <a16:creationId xmlns:a16="http://schemas.microsoft.com/office/drawing/2014/main" id="{03745CA7-A767-9133-8871-800B16D5D722}"/>
              </a:ext>
            </a:extLst>
          </p:cNvPr>
          <p:cNvSpPr>
            <a:spLocks noGrp="1"/>
          </p:cNvSpPr>
          <p:nvPr>
            <p:ph type="body" sz="quarter" idx="17"/>
          </p:nvPr>
        </p:nvSpPr>
        <p:spPr/>
        <p:txBody>
          <a:bodyPr/>
          <a:lstStyle/>
          <a:p>
            <a:r>
              <a:rPr lang="en-US" altLang="zh-CN" dirty="0"/>
              <a:t>SUPPLY</a:t>
            </a:r>
            <a:r>
              <a:rPr lang="zh-CN" altLang="en-US"/>
              <a:t> </a:t>
            </a:r>
            <a:r>
              <a:rPr lang="en-US" altLang="zh-CN" dirty="0"/>
              <a:t>CHAINS</a:t>
            </a:r>
            <a:endParaRPr lang="en-US" dirty="0"/>
          </a:p>
        </p:txBody>
      </p:sp>
      <p:pic>
        <p:nvPicPr>
          <p:cNvPr id="80" name="Picture Placeholder 79" descr="chain link icon">
            <a:extLst>
              <a:ext uri="{FF2B5EF4-FFF2-40B4-BE49-F238E27FC236}">
                <a16:creationId xmlns:a16="http://schemas.microsoft.com/office/drawing/2014/main" id="{FCC17566-BE36-5CE0-25C6-8AC132D1479D}"/>
              </a:ext>
            </a:extLst>
          </p:cNvPr>
          <p:cNvPicPr>
            <a:picLocks noGrp="1" noChangeAspect="1"/>
          </p:cNvPicPr>
          <p:nvPr>
            <p:ph type="pic" sz="quarter" idx="24"/>
          </p:nvPr>
        </p:nvPicPr>
        <p:blipFill rotWithShape="1">
          <a:blip r:embed="rId4"/>
          <a:srcRect t="85" b="85"/>
          <a:stretch/>
        </p:blipFill>
        <p:spPr/>
      </p:pic>
      <p:sp>
        <p:nvSpPr>
          <p:cNvPr id="8" name="Text Placeholder 7">
            <a:extLst>
              <a:ext uri="{FF2B5EF4-FFF2-40B4-BE49-F238E27FC236}">
                <a16:creationId xmlns:a16="http://schemas.microsoft.com/office/drawing/2014/main" id="{7063C991-877C-CD1D-A03D-547E04121FE0}"/>
              </a:ext>
            </a:extLst>
          </p:cNvPr>
          <p:cNvSpPr>
            <a:spLocks noGrp="1"/>
          </p:cNvSpPr>
          <p:nvPr>
            <p:ph type="body" sz="quarter" idx="22"/>
          </p:nvPr>
        </p:nvSpPr>
        <p:spPr/>
        <p:txBody>
          <a:bodyPr/>
          <a:lstStyle/>
          <a:p>
            <a:r>
              <a:rPr lang="en-US" dirty="0"/>
              <a:t>Cultivate one-to-one customer service with robust ideas</a:t>
            </a:r>
          </a:p>
          <a:p>
            <a:r>
              <a:rPr lang="en-US" dirty="0"/>
              <a:t>Maximize timely deliverables for real-time schemas</a:t>
            </a:r>
          </a:p>
          <a:p>
            <a:endParaRPr lang="en-US" dirty="0"/>
          </a:p>
          <a:p>
            <a:endParaRPr lang="en-US" dirty="0"/>
          </a:p>
        </p:txBody>
      </p:sp>
    </p:spTree>
    <p:extLst>
      <p:ext uri="{BB962C8B-B14F-4D97-AF65-F5344CB8AC3E}">
        <p14:creationId xmlns:p14="http://schemas.microsoft.com/office/powerpoint/2010/main" val="24990447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3F7D2E-080D-DBDD-73C4-3C38A2B77908}"/>
              </a:ext>
            </a:extLst>
          </p:cNvPr>
          <p:cNvSpPr>
            <a:spLocks noGrp="1"/>
          </p:cNvSpPr>
          <p:nvPr>
            <p:ph type="title"/>
          </p:nvPr>
        </p:nvSpPr>
        <p:spPr/>
        <p:txBody>
          <a:bodyPr/>
          <a:lstStyle/>
          <a:p>
            <a:r>
              <a:rPr lang="en-US" dirty="0"/>
              <a:t>SUMMARY </a:t>
            </a:r>
          </a:p>
        </p:txBody>
      </p:sp>
      <p:sp>
        <p:nvSpPr>
          <p:cNvPr id="3" name="Content Placeholder 2">
            <a:extLst>
              <a:ext uri="{FF2B5EF4-FFF2-40B4-BE49-F238E27FC236}">
                <a16:creationId xmlns:a16="http://schemas.microsoft.com/office/drawing/2014/main" id="{2BE8FDE3-DBA4-6A04-C75D-E56FE92EF368}"/>
              </a:ext>
            </a:extLst>
          </p:cNvPr>
          <p:cNvSpPr>
            <a:spLocks noGrp="1"/>
          </p:cNvSpPr>
          <p:nvPr>
            <p:ph idx="1"/>
          </p:nvPr>
        </p:nvSpPr>
        <p:spPr/>
        <p:txBody>
          <a:bodyPr/>
          <a:lstStyle/>
          <a:p>
            <a:r>
              <a:rPr lang="en-US" dirty="0"/>
              <a:t>At Contoso, we believe in giving 110%. By using our next-generation data architecture, we help organizations virtually manage agile workflows. We thrive because of our market knowledge and great team behind our product. As our CEO says, "Efficiencies will come from proactively transforming how we do business."</a:t>
            </a:r>
          </a:p>
          <a:p>
            <a:endParaRPr lang="en-US" dirty="0"/>
          </a:p>
        </p:txBody>
      </p:sp>
      <p:sp>
        <p:nvSpPr>
          <p:cNvPr id="4" name="Footer Placeholder 3">
            <a:extLst>
              <a:ext uri="{FF2B5EF4-FFF2-40B4-BE49-F238E27FC236}">
                <a16:creationId xmlns:a16="http://schemas.microsoft.com/office/drawing/2014/main" id="{D5BA2433-990B-A170-369A-3DF4A9B33BFA}"/>
              </a:ext>
            </a:extLst>
          </p:cNvPr>
          <p:cNvSpPr>
            <a:spLocks noGrp="1"/>
          </p:cNvSpPr>
          <p:nvPr>
            <p:ph type="ftr" sz="quarter" idx="11"/>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BF7F20BE-640F-EFAB-3A43-2AA146DB42BF}"/>
              </a:ext>
            </a:extLst>
          </p:cNvPr>
          <p:cNvSpPr>
            <a:spLocks noGrp="1"/>
          </p:cNvSpPr>
          <p:nvPr>
            <p:ph type="sldNum" sz="quarter" idx="12"/>
          </p:nvPr>
        </p:nvSpPr>
        <p:spPr/>
        <p:txBody>
          <a:bodyPr/>
          <a:lstStyle/>
          <a:p>
            <a:fld id="{48F63A3B-78C7-47BE-AE5E-E10140E04643}" type="slidenum">
              <a:rPr lang="en-US" smtClean="0"/>
              <a:pPr/>
              <a:t>56</a:t>
            </a:fld>
            <a:endParaRPr lang="en-US" dirty="0"/>
          </a:p>
        </p:txBody>
      </p:sp>
    </p:spTree>
    <p:extLst>
      <p:ext uri="{BB962C8B-B14F-4D97-AF65-F5344CB8AC3E}">
        <p14:creationId xmlns:p14="http://schemas.microsoft.com/office/powerpoint/2010/main" val="9481817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0AB426-5B7C-607E-D413-5D2C9495CC0A}"/>
              </a:ext>
            </a:extLst>
          </p:cNvPr>
          <p:cNvSpPr>
            <a:spLocks noGrp="1"/>
          </p:cNvSpPr>
          <p:nvPr>
            <p:ph type="ctrTitle"/>
          </p:nvPr>
        </p:nvSpPr>
        <p:spPr/>
        <p:txBody>
          <a:bodyPr/>
          <a:lstStyle/>
          <a:p>
            <a:r>
              <a:rPr lang="en-US" dirty="0"/>
              <a:t>THANK YOU</a:t>
            </a:r>
          </a:p>
        </p:txBody>
      </p:sp>
      <p:sp>
        <p:nvSpPr>
          <p:cNvPr id="3" name="Subtitle 2">
            <a:extLst>
              <a:ext uri="{FF2B5EF4-FFF2-40B4-BE49-F238E27FC236}">
                <a16:creationId xmlns:a16="http://schemas.microsoft.com/office/drawing/2014/main" id="{B787DFD8-D262-D485-B1F2-817C5A0928C5}"/>
              </a:ext>
            </a:extLst>
          </p:cNvPr>
          <p:cNvSpPr>
            <a:spLocks noGrp="1"/>
          </p:cNvSpPr>
          <p:nvPr>
            <p:ph type="subTitle" idx="1"/>
          </p:nvPr>
        </p:nvSpPr>
        <p:spPr/>
        <p:txBody>
          <a:bodyPr/>
          <a:lstStyle/>
          <a:p>
            <a:r>
              <a:rPr lang="en-US" dirty="0"/>
              <a:t>Mirjam Nilsson​</a:t>
            </a:r>
          </a:p>
          <a:p>
            <a:r>
              <a:rPr lang="en-US" dirty="0"/>
              <a:t>mirjam@contoso.com</a:t>
            </a:r>
          </a:p>
          <a:p>
            <a:r>
              <a:rPr lang="en-US" dirty="0"/>
              <a:t>www.contoso.com</a:t>
            </a:r>
          </a:p>
        </p:txBody>
      </p:sp>
    </p:spTree>
    <p:extLst>
      <p:ext uri="{BB962C8B-B14F-4D97-AF65-F5344CB8AC3E}">
        <p14:creationId xmlns:p14="http://schemas.microsoft.com/office/powerpoint/2010/main" val="10039624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552803-27E8-B078-3DBB-42D99B0C1456}"/>
              </a:ext>
            </a:extLst>
          </p:cNvPr>
          <p:cNvSpPr>
            <a:spLocks noGrp="1"/>
          </p:cNvSpPr>
          <p:nvPr>
            <p:ph type="title"/>
          </p:nvPr>
        </p:nvSpPr>
        <p:spPr/>
        <p:txBody>
          <a:bodyPr/>
          <a:lstStyle/>
          <a:p>
            <a:r>
              <a:rPr lang="en-US" dirty="0"/>
              <a:t>What's in a Name?</a:t>
            </a:r>
          </a:p>
        </p:txBody>
      </p:sp>
      <p:sp>
        <p:nvSpPr>
          <p:cNvPr id="3" name="Content Placeholder 2">
            <a:extLst>
              <a:ext uri="{FF2B5EF4-FFF2-40B4-BE49-F238E27FC236}">
                <a16:creationId xmlns:a16="http://schemas.microsoft.com/office/drawing/2014/main" id="{A575AF4B-9BBA-AE2B-47D3-16D7E191E88D}"/>
              </a:ext>
            </a:extLst>
          </p:cNvPr>
          <p:cNvSpPr>
            <a:spLocks noGrp="1"/>
          </p:cNvSpPr>
          <p:nvPr>
            <p:ph idx="1"/>
          </p:nvPr>
        </p:nvSpPr>
        <p:spPr/>
        <p:txBody>
          <a:bodyPr vert="horz" lIns="91440" tIns="45720" rIns="91440" bIns="45720" rtlCol="0" anchor="t">
            <a:normAutofit/>
          </a:bodyPr>
          <a:lstStyle/>
          <a:p>
            <a:r>
              <a:rPr lang="en-US" b="1" dirty="0">
                <a:ea typeface="+mj-lt"/>
                <a:cs typeface="+mj-lt"/>
              </a:rPr>
              <a:t>G</a:t>
            </a:r>
            <a:r>
              <a:rPr lang="en-US" dirty="0">
                <a:ea typeface="+mj-lt"/>
                <a:cs typeface="+mj-lt"/>
              </a:rPr>
              <a:t>enerative: A GPT generates text.</a:t>
            </a:r>
            <a:endParaRPr lang="en-US" dirty="0"/>
          </a:p>
          <a:p>
            <a:pPr>
              <a:buClr>
                <a:srgbClr val="8AD0D6"/>
              </a:buClr>
            </a:pPr>
            <a:r>
              <a:rPr lang="en-US" b="1" dirty="0">
                <a:ea typeface="+mj-lt"/>
                <a:cs typeface="+mj-lt"/>
              </a:rPr>
              <a:t>P</a:t>
            </a:r>
            <a:r>
              <a:rPr lang="en-US" dirty="0">
                <a:ea typeface="+mj-lt"/>
                <a:cs typeface="+mj-lt"/>
              </a:rPr>
              <a:t>re-trained: A GPT is trained on the text from many books, the Internet, </a:t>
            </a:r>
            <a:r>
              <a:rPr lang="en-US" dirty="0" err="1">
                <a:ea typeface="+mj-lt"/>
                <a:cs typeface="+mj-lt"/>
              </a:rPr>
              <a:t>etc</a:t>
            </a:r>
            <a:r>
              <a:rPr lang="en-US" dirty="0">
                <a:ea typeface="+mj-lt"/>
                <a:cs typeface="+mj-lt"/>
              </a:rPr>
              <a:t> ...</a:t>
            </a:r>
            <a:endParaRPr lang="en-US" dirty="0"/>
          </a:p>
          <a:p>
            <a:pPr>
              <a:buClr>
                <a:srgbClr val="8AD0D6"/>
              </a:buClr>
            </a:pPr>
            <a:r>
              <a:rPr lang="en-US" b="1" dirty="0">
                <a:ea typeface="+mj-lt"/>
                <a:cs typeface="+mj-lt"/>
              </a:rPr>
              <a:t>T</a:t>
            </a:r>
            <a:r>
              <a:rPr lang="en-US" dirty="0">
                <a:ea typeface="+mj-lt"/>
                <a:cs typeface="+mj-lt"/>
              </a:rPr>
              <a:t>ransformer: A GPT is a decoder-only transformer neural network.</a:t>
            </a:r>
          </a:p>
          <a:p>
            <a:pPr lvl="1">
              <a:buClr>
                <a:srgbClr val="8AD0D6"/>
              </a:buClr>
            </a:pPr>
            <a:r>
              <a:rPr lang="en-US" dirty="0">
                <a:ea typeface="+mj-lt"/>
                <a:cs typeface="+mj-lt"/>
              </a:rPr>
              <a:t>Decoder models use only the decoder of a Transformer model. At each stage, for a given word the attention layers can only access the words positioned before it in the sentence. </a:t>
            </a:r>
          </a:p>
          <a:p>
            <a:pPr lvl="1">
              <a:buClr>
                <a:srgbClr val="8AD0D6"/>
              </a:buClr>
            </a:pPr>
            <a:r>
              <a:rPr lang="en-US" dirty="0">
                <a:ea typeface="+mj-lt"/>
                <a:cs typeface="+mj-lt"/>
              </a:rPr>
              <a:t>Such models are often called auto-regressive models.</a:t>
            </a:r>
          </a:p>
          <a:p>
            <a:pPr lvl="2">
              <a:buClr>
                <a:srgbClr val="8AD0D6"/>
              </a:buClr>
            </a:pPr>
            <a:r>
              <a:rPr lang="en-US" dirty="0">
                <a:ea typeface="+mj-lt"/>
                <a:cs typeface="+mj-lt"/>
              </a:rPr>
              <a:t>(Autoregressive models predict future values based on past values)</a:t>
            </a:r>
          </a:p>
        </p:txBody>
      </p:sp>
    </p:spTree>
    <p:extLst>
      <p:ext uri="{BB962C8B-B14F-4D97-AF65-F5344CB8AC3E}">
        <p14:creationId xmlns:p14="http://schemas.microsoft.com/office/powerpoint/2010/main" val="33947774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A578CA-F683-7F25-1598-74047D2897DC}"/>
              </a:ext>
            </a:extLst>
          </p:cNvPr>
          <p:cNvSpPr>
            <a:spLocks noGrp="1"/>
          </p:cNvSpPr>
          <p:nvPr>
            <p:ph type="title"/>
          </p:nvPr>
        </p:nvSpPr>
        <p:spPr/>
        <p:txBody>
          <a:bodyPr/>
          <a:lstStyle/>
          <a:p>
            <a:r>
              <a:rPr lang="en-US" dirty="0"/>
              <a:t>GPT High Level</a:t>
            </a:r>
          </a:p>
        </p:txBody>
      </p:sp>
      <p:sp>
        <p:nvSpPr>
          <p:cNvPr id="3" name="Content Placeholder 2">
            <a:extLst>
              <a:ext uri="{FF2B5EF4-FFF2-40B4-BE49-F238E27FC236}">
                <a16:creationId xmlns:a16="http://schemas.microsoft.com/office/drawing/2014/main" id="{B935EC0F-286C-3BE3-AD5C-C084270FE59B}"/>
              </a:ext>
            </a:extLst>
          </p:cNvPr>
          <p:cNvSpPr>
            <a:spLocks noGrp="1"/>
          </p:cNvSpPr>
          <p:nvPr>
            <p:ph idx="1"/>
          </p:nvPr>
        </p:nvSpPr>
        <p:spPr/>
        <p:txBody>
          <a:bodyPr vert="horz" lIns="91440" tIns="45720" rIns="91440" bIns="45720" rtlCol="0" anchor="t">
            <a:normAutofit/>
          </a:bodyPr>
          <a:lstStyle/>
          <a:p>
            <a:r>
              <a:rPr lang="en-US" dirty="0"/>
              <a:t>From an API perspective, GPT is pretty simple. You provide a prompt in the form of text and GPT generates a response and returns text back.</a:t>
            </a:r>
          </a:p>
          <a:p>
            <a:pPr>
              <a:buClr>
                <a:srgbClr val="8AD0D6"/>
              </a:buClr>
            </a:pPr>
            <a:endParaRPr lang="en-US" b="1" dirty="0"/>
          </a:p>
          <a:p>
            <a:pPr>
              <a:buClr>
                <a:srgbClr val="8AD0D6"/>
              </a:buClr>
            </a:pPr>
            <a:r>
              <a:rPr lang="en-US" b="1" dirty="0"/>
              <a:t>Note:</a:t>
            </a:r>
            <a:r>
              <a:rPr lang="en-US" dirty="0"/>
              <a:t> GPT-4 was just released and it accepts text and images as part of the prompt.</a:t>
            </a:r>
          </a:p>
        </p:txBody>
      </p:sp>
    </p:spTree>
    <p:extLst>
      <p:ext uri="{BB962C8B-B14F-4D97-AF65-F5344CB8AC3E}">
        <p14:creationId xmlns:p14="http://schemas.microsoft.com/office/powerpoint/2010/main" val="36152352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F963C6-5810-EDDC-A46F-35F793AD046A}"/>
              </a:ext>
            </a:extLst>
          </p:cNvPr>
          <p:cNvSpPr>
            <a:spLocks noGrp="1"/>
          </p:cNvSpPr>
          <p:nvPr>
            <p:ph type="title"/>
          </p:nvPr>
        </p:nvSpPr>
        <p:spPr/>
        <p:txBody>
          <a:bodyPr/>
          <a:lstStyle/>
          <a:p>
            <a:r>
              <a:rPr lang="en-US" dirty="0"/>
              <a:t>GPT-4 Teaser</a:t>
            </a:r>
          </a:p>
        </p:txBody>
      </p:sp>
      <p:pic>
        <p:nvPicPr>
          <p:cNvPr id="4" name="Picture 4" descr="A picture containing text, different&#10;&#10;Description automatically generated">
            <a:extLst>
              <a:ext uri="{FF2B5EF4-FFF2-40B4-BE49-F238E27FC236}">
                <a16:creationId xmlns:a16="http://schemas.microsoft.com/office/drawing/2014/main" id="{F7ED9E36-9253-6447-456A-552DDB2FB1DA}"/>
              </a:ext>
            </a:extLst>
          </p:cNvPr>
          <p:cNvPicPr>
            <a:picLocks noGrp="1" noChangeAspect="1"/>
          </p:cNvPicPr>
          <p:nvPr>
            <p:ph idx="1"/>
          </p:nvPr>
        </p:nvPicPr>
        <p:blipFill>
          <a:blip r:embed="rId2"/>
          <a:stretch>
            <a:fillRect/>
          </a:stretch>
        </p:blipFill>
        <p:spPr>
          <a:xfrm>
            <a:off x="6701777" y="281448"/>
            <a:ext cx="4093965" cy="3612222"/>
          </a:xfrm>
        </p:spPr>
      </p:pic>
      <p:pic>
        <p:nvPicPr>
          <p:cNvPr id="5" name="Picture 5" descr="A screenshot of a computer&#10;&#10;Description automatically generated">
            <a:extLst>
              <a:ext uri="{FF2B5EF4-FFF2-40B4-BE49-F238E27FC236}">
                <a16:creationId xmlns:a16="http://schemas.microsoft.com/office/drawing/2014/main" id="{2B62B95F-6EB7-D923-EED4-7748CD219485}"/>
              </a:ext>
            </a:extLst>
          </p:cNvPr>
          <p:cNvPicPr>
            <a:picLocks noChangeAspect="1"/>
          </p:cNvPicPr>
          <p:nvPr/>
        </p:nvPicPr>
        <p:blipFill>
          <a:blip r:embed="rId3"/>
          <a:stretch>
            <a:fillRect/>
          </a:stretch>
        </p:blipFill>
        <p:spPr>
          <a:xfrm>
            <a:off x="246474" y="3702185"/>
            <a:ext cx="8829792" cy="2821480"/>
          </a:xfrm>
          <a:prstGeom prst="rect">
            <a:avLst/>
          </a:prstGeom>
        </p:spPr>
      </p:pic>
    </p:spTree>
    <p:extLst>
      <p:ext uri="{BB962C8B-B14F-4D97-AF65-F5344CB8AC3E}">
        <p14:creationId xmlns:p14="http://schemas.microsoft.com/office/powerpoint/2010/main" val="26786595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362849A-570D-49DB-954C-63F144E88A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CA42011-E478-428B-9D15-A98E338BF8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3" name="Freeform 7">
            <a:extLst>
              <a:ext uri="{FF2B5EF4-FFF2-40B4-BE49-F238E27FC236}">
                <a16:creationId xmlns:a16="http://schemas.microsoft.com/office/drawing/2014/main" id="{9ED2773C-FE51-4632-BA46-036BDCDA6E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DBAB1D68-F327-3CD1-857A-A8C1F3A6A7A8}"/>
              </a:ext>
            </a:extLst>
          </p:cNvPr>
          <p:cNvSpPr>
            <a:spLocks noGrp="1"/>
          </p:cNvSpPr>
          <p:nvPr>
            <p:ph type="title"/>
          </p:nvPr>
        </p:nvSpPr>
        <p:spPr>
          <a:xfrm>
            <a:off x="648930" y="629267"/>
            <a:ext cx="9252154" cy="1016654"/>
          </a:xfrm>
        </p:spPr>
        <p:txBody>
          <a:bodyPr>
            <a:normAutofit/>
          </a:bodyPr>
          <a:lstStyle/>
          <a:p>
            <a:r>
              <a:rPr lang="en-US" dirty="0">
                <a:solidFill>
                  <a:srgbClr val="EBEBEB"/>
                </a:solidFill>
              </a:rPr>
              <a:t>Labeled / Unlabeled</a:t>
            </a:r>
          </a:p>
        </p:txBody>
      </p:sp>
      <p:sp useBgFill="1">
        <p:nvSpPr>
          <p:cNvPr id="15" name="Freeform: Shape 14">
            <a:extLst>
              <a:ext uri="{FF2B5EF4-FFF2-40B4-BE49-F238E27FC236}">
                <a16:creationId xmlns:a16="http://schemas.microsoft.com/office/drawing/2014/main" id="{E02F9158-C4C2-46A8-BE73-A4F77E139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7" cy="5095933"/>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ln>
            <a:noFill/>
          </a:ln>
        </p:spPr>
      </p:sp>
      <p:pic>
        <p:nvPicPr>
          <p:cNvPr id="4" name="Picture 4" descr="Graphical user interface, application, timeline&#10;&#10;Description automatically generated">
            <a:extLst>
              <a:ext uri="{FF2B5EF4-FFF2-40B4-BE49-F238E27FC236}">
                <a16:creationId xmlns:a16="http://schemas.microsoft.com/office/drawing/2014/main" id="{D5420DD3-55EA-4A40-90E4-59E815B0842D}"/>
              </a:ext>
            </a:extLst>
          </p:cNvPr>
          <p:cNvPicPr>
            <a:picLocks noChangeAspect="1"/>
          </p:cNvPicPr>
          <p:nvPr/>
        </p:nvPicPr>
        <p:blipFill>
          <a:blip r:embed="rId2"/>
          <a:stretch>
            <a:fillRect/>
          </a:stretch>
        </p:blipFill>
        <p:spPr>
          <a:xfrm>
            <a:off x="653484" y="3380070"/>
            <a:ext cx="5451627" cy="1998440"/>
          </a:xfrm>
          <a:prstGeom prst="rect">
            <a:avLst/>
          </a:prstGeom>
          <a:effectLst/>
        </p:spPr>
      </p:pic>
      <p:sp>
        <p:nvSpPr>
          <p:cNvPr id="3" name="Content Placeholder 2">
            <a:extLst>
              <a:ext uri="{FF2B5EF4-FFF2-40B4-BE49-F238E27FC236}">
                <a16:creationId xmlns:a16="http://schemas.microsoft.com/office/drawing/2014/main" id="{DDC7D2BF-60D4-FEC5-BA23-E2A072DFEBBD}"/>
              </a:ext>
            </a:extLst>
          </p:cNvPr>
          <p:cNvSpPr>
            <a:spLocks noGrp="1"/>
          </p:cNvSpPr>
          <p:nvPr>
            <p:ph idx="1"/>
          </p:nvPr>
        </p:nvSpPr>
        <p:spPr>
          <a:xfrm>
            <a:off x="6421089" y="2548281"/>
            <a:ext cx="5122606" cy="3658689"/>
          </a:xfrm>
        </p:spPr>
        <p:txBody>
          <a:bodyPr vert="horz" lIns="91440" tIns="45720" rIns="91440" bIns="45720" rtlCol="0">
            <a:normAutofit/>
          </a:bodyPr>
          <a:lstStyle/>
          <a:p>
            <a:pPr>
              <a:buClr>
                <a:srgbClr val="8AD0D6"/>
              </a:buClr>
            </a:pPr>
            <a:r>
              <a:rPr lang="en-US" dirty="0">
                <a:ea typeface="+mj-lt"/>
                <a:cs typeface="+mj-lt"/>
              </a:rPr>
              <a:t>Labeled data is used in supervised learning.</a:t>
            </a:r>
            <a:endParaRPr lang="en-US" dirty="0"/>
          </a:p>
          <a:p>
            <a:pPr>
              <a:buClr>
                <a:srgbClr val="8AD0D6"/>
              </a:buClr>
            </a:pPr>
            <a:r>
              <a:rPr lang="en-US" dirty="0">
                <a:ea typeface="+mj-lt"/>
                <a:cs typeface="+mj-lt"/>
              </a:rPr>
              <a:t>Unlabeled data is used in unsupervised/self-supervised learning. </a:t>
            </a:r>
            <a:endParaRPr lang="en-US"/>
          </a:p>
          <a:p>
            <a:pPr>
              <a:buClr>
                <a:srgbClr val="8AD0D6"/>
              </a:buClr>
            </a:pPr>
            <a:r>
              <a:rPr lang="en-US" dirty="0">
                <a:ea typeface="+mj-lt"/>
                <a:cs typeface="+mj-lt"/>
              </a:rPr>
              <a:t>Labeled data is more difficult to acquire and store (i.e. time consuming and expensive), whereas unlabeled data is easier to acquire and store.</a:t>
            </a:r>
            <a:endParaRPr lang="en-US"/>
          </a:p>
        </p:txBody>
      </p:sp>
    </p:spTree>
    <p:extLst>
      <p:ext uri="{BB962C8B-B14F-4D97-AF65-F5344CB8AC3E}">
        <p14:creationId xmlns:p14="http://schemas.microsoft.com/office/powerpoint/2010/main" val="1913334822"/>
      </p:ext>
    </p:extLst>
  </p:cSld>
  <p:clrMapOvr>
    <a:overrideClrMapping bg1="lt1" tx1="dk1" bg2="lt2" tx2="dk2" accent1="accent1" accent2="accent2" accent3="accent3" accent4="accent4" accent5="accent5" accent6="accent6" hlink="hlink" folHlink="folHlink"/>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
  <TotalTime>0</TotalTime>
  <Words>427</Words>
  <Application>Microsoft Office PowerPoint</Application>
  <PresentationFormat>Widescreen</PresentationFormat>
  <Paragraphs>130</Paragraphs>
  <Slides>57</Slides>
  <Notes>0</Notes>
  <HiddenSlides>0</HiddenSlides>
  <MMClips>0</MMClips>
  <ScaleCrop>false</ScaleCrop>
  <HeadingPairs>
    <vt:vector size="4" baseType="variant">
      <vt:variant>
        <vt:lpstr>Theme</vt:lpstr>
      </vt:variant>
      <vt:variant>
        <vt:i4>1</vt:i4>
      </vt:variant>
      <vt:variant>
        <vt:lpstr>Slide Titles</vt:lpstr>
      </vt:variant>
      <vt:variant>
        <vt:i4>57</vt:i4>
      </vt:variant>
    </vt:vector>
  </HeadingPairs>
  <TitlesOfParts>
    <vt:vector size="58" baseType="lpstr">
      <vt:lpstr>Ion</vt:lpstr>
      <vt:lpstr>GPT in 60 Lines of NumPy </vt:lpstr>
      <vt:lpstr>Acknowledgement</vt:lpstr>
      <vt:lpstr>Things are moving quickly...</vt:lpstr>
      <vt:lpstr>Imagine...</vt:lpstr>
      <vt:lpstr>GPT/RNN/LLM</vt:lpstr>
      <vt:lpstr>What's in a Name?</vt:lpstr>
      <vt:lpstr>GPT High Level</vt:lpstr>
      <vt:lpstr>GPT-4 Teaser</vt:lpstr>
      <vt:lpstr>Labeled / Unlabeled</vt:lpstr>
      <vt:lpstr>No Labeled Data Required</vt:lpstr>
      <vt:lpstr>Tokenizer/Tokenization</vt:lpstr>
      <vt:lpstr>"Subword" Tokenization</vt:lpstr>
      <vt:lpstr>Other Tokenization Strategies</vt:lpstr>
      <vt:lpstr>Not all heroes wear capes.</vt:lpstr>
      <vt:lpstr>Predicting capes.</vt:lpstr>
      <vt:lpstr>Full sentence prediction</vt:lpstr>
      <vt:lpstr>Autoregressive</vt:lpstr>
      <vt:lpstr>Take a Walk on the 'Random' Side </vt:lpstr>
      <vt:lpstr>Different Sentences, Same Input</vt:lpstr>
      <vt:lpstr>Training</vt:lpstr>
      <vt:lpstr>Training Code Explanation</vt:lpstr>
      <vt:lpstr>Loss Function</vt:lpstr>
      <vt:lpstr>Cross Entropy</vt:lpstr>
      <vt:lpstr>Training GPT-3</vt:lpstr>
      <vt:lpstr>Foundation Models, Fine-tuning and Transfer Learning</vt:lpstr>
      <vt:lpstr>Intent of Original GPT</vt:lpstr>
      <vt:lpstr>Prompting</vt:lpstr>
      <vt:lpstr>GPT-3 Prompt Examples</vt:lpstr>
      <vt:lpstr>Configuring an Environment</vt:lpstr>
      <vt:lpstr>File Breakdown</vt:lpstr>
      <vt:lpstr>Code: Main</vt:lpstr>
      <vt:lpstr>Main Overview</vt:lpstr>
      <vt:lpstr>Code: GPT2, Generate</vt:lpstr>
      <vt:lpstr>GPT2, Generate Overview</vt:lpstr>
      <vt:lpstr>Exercising the Encoder</vt:lpstr>
      <vt:lpstr>Looking at the tokens...</vt:lpstr>
      <vt:lpstr>Looking at the tokens...</vt:lpstr>
      <vt:lpstr>Review</vt:lpstr>
      <vt:lpstr>Hyperparameters</vt:lpstr>
      <vt:lpstr>Parameters</vt:lpstr>
      <vt:lpstr>GELU</vt:lpstr>
      <vt:lpstr>SoftMax</vt:lpstr>
      <vt:lpstr>PowerPoint Presentation</vt:lpstr>
      <vt:lpstr>PowerPoint Presentation</vt:lpstr>
      <vt:lpstr>AGENDA</vt:lpstr>
      <vt:lpstr>Introduction</vt:lpstr>
      <vt:lpstr>PRIMARY GOALS</vt:lpstr>
      <vt:lpstr>AREAS OF GROWTH</vt:lpstr>
      <vt:lpstr>BUSINESS OPPORTUNITIES ARE LIKE BUSES. THERE'S ALWAYS ANOTHER ONE COMING.</vt:lpstr>
      <vt:lpstr>MEET OUR TEAM</vt:lpstr>
      <vt:lpstr>MEET OUR Extended TEAM</vt:lpstr>
      <vt:lpstr>PLAN FOR PRODUCT LAUNCH </vt:lpstr>
      <vt:lpstr>TIMELINE</vt:lpstr>
      <vt:lpstr>AREAS OF FOCUS </vt:lpstr>
      <vt:lpstr>HOW WE GET THERE</vt:lpstr>
      <vt:lpstr>SUMMARY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 </dc:title>
  <dc:subject/>
  <dc:creator/>
  <cp:lastModifiedBy/>
  <cp:revision>1017</cp:revision>
  <dcterms:created xsi:type="dcterms:W3CDTF">2023-03-14T01:40:35Z</dcterms:created>
  <dcterms:modified xsi:type="dcterms:W3CDTF">2023-03-25T15:08:34Z</dcterms:modified>
</cp:coreProperties>
</file>